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66" r:id="rId2"/>
    <p:sldId id="291" r:id="rId3"/>
    <p:sldId id="268" r:id="rId4"/>
    <p:sldId id="285" r:id="rId5"/>
    <p:sldId id="286" r:id="rId6"/>
    <p:sldId id="275" r:id="rId7"/>
    <p:sldId id="292" r:id="rId8"/>
    <p:sldId id="280" r:id="rId9"/>
    <p:sldId id="272" r:id="rId10"/>
    <p:sldId id="270" r:id="rId11"/>
    <p:sldId id="287" r:id="rId12"/>
    <p:sldId id="288" r:id="rId13"/>
    <p:sldId id="293" r:id="rId14"/>
    <p:sldId id="276" r:id="rId15"/>
    <p:sldId id="281" r:id="rId16"/>
    <p:sldId id="277" r:id="rId17"/>
    <p:sldId id="283" r:id="rId18"/>
    <p:sldId id="29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91A4F"/>
    <a:srgbClr val="102E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86" autoAdjust="0"/>
  </p:normalViewPr>
  <p:slideViewPr>
    <p:cSldViewPr>
      <p:cViewPr>
        <p:scale>
          <a:sx n="101" d="100"/>
          <a:sy n="101" d="100"/>
        </p:scale>
        <p:origin x="-474" y="3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ylesl\Documents\ARL%20Review%202016\Pubs%20via%20Ari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ylesl\Documents\ARL%20Review%202016\Pubs%20via%20Ariel.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plotArea>
      <c:layout/>
      <c:barChart>
        <c:barDir val="col"/>
        <c:grouping val="clustered"/>
        <c:varyColors val="0"/>
        <c:ser>
          <c:idx val="0"/>
          <c:order val="0"/>
          <c:invertIfNegative val="0"/>
          <c:cat>
            <c:numRef>
              <c:f>'[Pubs via Ariel.xlsx]AQ'!$A$17:$A$22</c:f>
              <c:numCache>
                <c:formatCode>General</c:formatCode>
                <c:ptCount val="6"/>
                <c:pt idx="0">
                  <c:v>2010</c:v>
                </c:pt>
                <c:pt idx="1">
                  <c:v>2011</c:v>
                </c:pt>
                <c:pt idx="2">
                  <c:v>2012</c:v>
                </c:pt>
                <c:pt idx="3">
                  <c:v>2013</c:v>
                </c:pt>
                <c:pt idx="4">
                  <c:v>2014</c:v>
                </c:pt>
                <c:pt idx="5">
                  <c:v>2015</c:v>
                </c:pt>
              </c:numCache>
            </c:numRef>
          </c:cat>
          <c:val>
            <c:numRef>
              <c:f>'[Pubs via Ariel.xlsx]AQ'!$B$17:$B$22</c:f>
              <c:numCache>
                <c:formatCode>General</c:formatCode>
                <c:ptCount val="6"/>
                <c:pt idx="0">
                  <c:v>19</c:v>
                </c:pt>
                <c:pt idx="1">
                  <c:v>13</c:v>
                </c:pt>
                <c:pt idx="2">
                  <c:v>21</c:v>
                </c:pt>
                <c:pt idx="3">
                  <c:v>11</c:v>
                </c:pt>
                <c:pt idx="4">
                  <c:v>21</c:v>
                </c:pt>
                <c:pt idx="5">
                  <c:v>10</c:v>
                </c:pt>
              </c:numCache>
            </c:numRef>
          </c:val>
        </c:ser>
        <c:dLbls>
          <c:showLegendKey val="0"/>
          <c:showVal val="0"/>
          <c:showCatName val="0"/>
          <c:showSerName val="0"/>
          <c:showPercent val="0"/>
          <c:showBubbleSize val="0"/>
        </c:dLbls>
        <c:gapWidth val="150"/>
        <c:axId val="128907904"/>
        <c:axId val="133222784"/>
      </c:barChart>
      <c:catAx>
        <c:axId val="128907904"/>
        <c:scaling>
          <c:orientation val="minMax"/>
        </c:scaling>
        <c:delete val="0"/>
        <c:axPos val="b"/>
        <c:numFmt formatCode="General" sourceLinked="1"/>
        <c:majorTickMark val="out"/>
        <c:minorTickMark val="none"/>
        <c:tickLblPos val="nextTo"/>
        <c:crossAx val="133222784"/>
        <c:crosses val="autoZero"/>
        <c:auto val="1"/>
        <c:lblAlgn val="ctr"/>
        <c:lblOffset val="100"/>
        <c:noMultiLvlLbl val="0"/>
      </c:catAx>
      <c:valAx>
        <c:axId val="133222784"/>
        <c:scaling>
          <c:orientation val="minMax"/>
        </c:scaling>
        <c:delete val="0"/>
        <c:axPos val="l"/>
        <c:majorGridlines/>
        <c:numFmt formatCode="General" sourceLinked="1"/>
        <c:majorTickMark val="out"/>
        <c:minorTickMark val="none"/>
        <c:tickLblPos val="nextTo"/>
        <c:crossAx val="1289079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'[Pubs via Ariel.xlsx]AQ'!$H$1</c:f>
              <c:strCache>
                <c:ptCount val="1"/>
                <c:pt idx="0">
                  <c:v>total</c:v>
                </c:pt>
              </c:strCache>
            </c:strRef>
          </c:tx>
          <c:dLbls>
            <c:showLegendKey val="0"/>
            <c:showVal val="0"/>
            <c:showCatName val="1"/>
            <c:showSerName val="0"/>
            <c:showPercent val="1"/>
            <c:showBubbleSize val="0"/>
            <c:showLeaderLines val="1"/>
          </c:dLbls>
          <c:cat>
            <c:strRef>
              <c:f>'[Pubs via Ariel.xlsx]AQ'!$A$2:$A$11</c:f>
              <c:strCache>
                <c:ptCount val="10"/>
                <c:pt idx="0">
                  <c:v>EST</c:v>
                </c:pt>
                <c:pt idx="1">
                  <c:v>Atmospheric Environment</c:v>
                </c:pt>
                <c:pt idx="2">
                  <c:v>JGR Atmospheres</c:v>
                </c:pt>
                <c:pt idx="3">
                  <c:v>JAMC</c:v>
                </c:pt>
                <c:pt idx="4">
                  <c:v>Atmos. Chem &amp; Physics</c:v>
                </c:pt>
                <c:pt idx="5">
                  <c:v>Book Chapters</c:v>
                </c:pt>
                <c:pt idx="6">
                  <c:v>Atmosphere</c:v>
                </c:pt>
                <c:pt idx="7">
                  <c:v>JAWMA</c:v>
                </c:pt>
                <c:pt idx="8">
                  <c:v>Nature</c:v>
                </c:pt>
                <c:pt idx="9">
                  <c:v>Other</c:v>
                </c:pt>
              </c:strCache>
            </c:strRef>
          </c:cat>
          <c:val>
            <c:numRef>
              <c:f>'[Pubs via Ariel.xlsx]AQ'!$H$2:$H$11</c:f>
              <c:numCache>
                <c:formatCode>General</c:formatCode>
                <c:ptCount val="10"/>
                <c:pt idx="0">
                  <c:v>2</c:v>
                </c:pt>
                <c:pt idx="1">
                  <c:v>24</c:v>
                </c:pt>
                <c:pt idx="2">
                  <c:v>3</c:v>
                </c:pt>
                <c:pt idx="3">
                  <c:v>1</c:v>
                </c:pt>
                <c:pt idx="4">
                  <c:v>20</c:v>
                </c:pt>
                <c:pt idx="5">
                  <c:v>7</c:v>
                </c:pt>
                <c:pt idx="6">
                  <c:v>1</c:v>
                </c:pt>
                <c:pt idx="7">
                  <c:v>3</c:v>
                </c:pt>
                <c:pt idx="8">
                  <c:v>1</c:v>
                </c:pt>
                <c:pt idx="9">
                  <c:v>33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bg1"/>
    </a:solidFill>
  </c:spPr>
  <c:txPr>
    <a:bodyPr/>
    <a:lstStyle/>
    <a:p>
      <a:pPr>
        <a:defRPr sz="14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dirty="0" smtClean="0"/>
              <a:t>Source Attribution</a:t>
            </a:r>
            <a:r>
              <a:rPr lang="en-US" sz="1000" baseline="0" dirty="0" smtClean="0"/>
              <a:t> for Great Lakes Hg Deposition</a:t>
            </a:r>
            <a:endParaRPr lang="en-US" sz="1000" dirty="0"/>
          </a:p>
        </c:rich>
      </c:tx>
      <c:overlay val="1"/>
    </c:title>
    <c:autoTitleDeleted val="0"/>
    <c:plotArea>
      <c:layout>
        <c:manualLayout>
          <c:layoutTarget val="inner"/>
          <c:xMode val="edge"/>
          <c:yMode val="edge"/>
          <c:x val="0.20607471938348132"/>
          <c:y val="7.3431571053618291E-2"/>
          <c:w val="0.64661891997542864"/>
          <c:h val="0.86831683539557558"/>
        </c:manualLayout>
      </c:layout>
      <c:pieChart>
        <c:varyColors val="1"/>
        <c:ser>
          <c:idx val="5"/>
          <c:order val="0"/>
          <c:tx>
            <c:strRef>
              <c:f>Sheet1!$A$2</c:f>
              <c:strCache>
                <c:ptCount val="1"/>
                <c:pt idx="0">
                  <c:v>GL Average</c:v>
                </c:pt>
              </c:strCache>
            </c:strRef>
          </c:tx>
          <c:spPr>
            <a:ln>
              <a:solidFill>
                <a:schemeClr val="bg1"/>
              </a:solidFill>
            </a:ln>
          </c:spPr>
          <c:dLbls>
            <c:dLbl>
              <c:idx val="0"/>
              <c:numFmt formatCode="General" sourceLinked="0"/>
              <c:spPr/>
              <c:txPr>
                <a:bodyPr/>
                <a:lstStyle/>
                <a:p>
                  <a:pPr>
                    <a:defRPr sz="1000">
                      <a:solidFill>
                        <a:schemeClr val="bg1"/>
                      </a:solidFill>
                    </a:defRPr>
                  </a:pPr>
                  <a:endParaRPr lang="en-US"/>
                </a:p>
              </c:txPr>
              <c:showLegendKey val="0"/>
              <c:showVal val="0"/>
              <c:showCatName val="1"/>
              <c:showSerName val="0"/>
              <c:showPercent val="1"/>
              <c:showBubbleSize val="0"/>
            </c:dLbl>
            <c:dLbl>
              <c:idx val="1"/>
              <c:tx>
                <c:rich>
                  <a:bodyPr/>
                  <a:lstStyle/>
                  <a:p>
                    <a:pPr>
                      <a:defRPr sz="1000">
                        <a:solidFill>
                          <a:schemeClr val="bg1"/>
                        </a:solidFill>
                      </a:defRPr>
                    </a:pPr>
                    <a:r>
                      <a:rPr lang="en-US" sz="1000">
                        <a:solidFill>
                          <a:schemeClr val="bg1"/>
                        </a:solidFill>
                      </a:rPr>
                      <a:t>Land</a:t>
                    </a:r>
                    <a:r>
                      <a:rPr lang="en-US" sz="1000" smtClean="0">
                        <a:solidFill>
                          <a:schemeClr val="bg1"/>
                        </a:solidFill>
                      </a:rPr>
                      <a:t>/</a:t>
                    </a:r>
                  </a:p>
                  <a:p>
                    <a:pPr>
                      <a:defRPr sz="1000">
                        <a:solidFill>
                          <a:schemeClr val="bg1"/>
                        </a:solidFill>
                      </a:defRPr>
                    </a:pPr>
                    <a:r>
                      <a:rPr lang="en-US" sz="1000" smtClean="0">
                        <a:solidFill>
                          <a:schemeClr val="bg1"/>
                        </a:solidFill>
                      </a:rPr>
                      <a:t>Vegetation</a:t>
                    </a:r>
                    <a:r>
                      <a:rPr lang="en-US" sz="1000">
                        <a:solidFill>
                          <a:schemeClr val="bg1"/>
                        </a:solidFill>
                      </a:rPr>
                      <a:t>
12%</a:t>
                    </a:r>
                    <a:endParaRPr lang="en-US">
                      <a:solidFill>
                        <a:schemeClr val="bg1"/>
                      </a:solidFill>
                    </a:endParaRPr>
                  </a:p>
                </c:rich>
              </c:tx>
              <c:numFmt formatCode="General" sourceLinked="0"/>
              <c:spPr/>
              <c:showLegendKey val="0"/>
              <c:showVal val="0"/>
              <c:showCatName val="1"/>
              <c:showSerName val="0"/>
              <c:showPercent val="1"/>
              <c:showBubbleSize val="0"/>
            </c:dLbl>
            <c:dLbl>
              <c:idx val="3"/>
              <c:layout>
                <c:manualLayout>
                  <c:x val="2.8783334953501181E-2"/>
                  <c:y val="1.6953225996004229E-2"/>
                </c:manualLayout>
              </c:layout>
              <c:showLegendKey val="0"/>
              <c:showVal val="0"/>
              <c:showCatName val="1"/>
              <c:showSerName val="0"/>
              <c:showPercent val="1"/>
              <c:showBubbleSize val="0"/>
            </c:dLbl>
            <c:dLbl>
              <c:idx val="5"/>
              <c:numFmt formatCode="General" sourceLinked="0"/>
              <c:spPr/>
              <c:txPr>
                <a:bodyPr/>
                <a:lstStyle/>
                <a:p>
                  <a:pPr>
                    <a:defRPr sz="1000">
                      <a:solidFill>
                        <a:schemeClr val="bg1"/>
                      </a:solidFill>
                    </a:defRPr>
                  </a:pPr>
                  <a:endParaRPr lang="en-US"/>
                </a:p>
              </c:txPr>
              <c:showLegendKey val="0"/>
              <c:showVal val="0"/>
              <c:showCatName val="1"/>
              <c:showSerName val="0"/>
              <c:showPercent val="1"/>
              <c:showBubbleSize val="0"/>
            </c:dLbl>
            <c:numFmt formatCode="General" sourceLinked="0"/>
            <c:txPr>
              <a:bodyPr/>
              <a:lstStyle/>
              <a:p>
                <a:pPr>
                  <a:defRPr sz="1000"/>
                </a:pPr>
                <a:endParaRPr lang="en-US"/>
              </a:p>
            </c:txPr>
            <c:showLegendKey val="0"/>
            <c:showVal val="0"/>
            <c:showCatName val="1"/>
            <c:showSerName val="0"/>
            <c:showPercent val="1"/>
            <c:showBubbleSize val="0"/>
            <c:showLeaderLines val="1"/>
          </c:dLbls>
          <c:cat>
            <c:strRef>
              <c:f>Sheet1!$B$1:$J$1</c:f>
              <c:strCache>
                <c:ptCount val="9"/>
                <c:pt idx="0">
                  <c:v>Ocean</c:v>
                </c:pt>
                <c:pt idx="1">
                  <c:v>Land/Vegetation</c:v>
                </c:pt>
                <c:pt idx="2">
                  <c:v>Prompt Re-emission</c:v>
                </c:pt>
                <c:pt idx="3">
                  <c:v>Biomass burning</c:v>
                </c:pt>
                <c:pt idx="4">
                  <c:v>Geogenic</c:v>
                </c:pt>
                <c:pt idx="5">
                  <c:v>United States</c:v>
                </c:pt>
                <c:pt idx="6">
                  <c:v>China</c:v>
                </c:pt>
                <c:pt idx="7">
                  <c:v>Canada</c:v>
                </c:pt>
                <c:pt idx="8">
                  <c:v>Other Countries</c:v>
                </c:pt>
              </c:strCache>
            </c:strRef>
          </c:cat>
          <c:val>
            <c:numRef>
              <c:f>Sheet1!$B$2:$J$2</c:f>
              <c:numCache>
                <c:formatCode>General</c:formatCode>
                <c:ptCount val="9"/>
                <c:pt idx="0">
                  <c:v>6.8873597463992233</c:v>
                </c:pt>
                <c:pt idx="1">
                  <c:v>2.5819813877754303</c:v>
                </c:pt>
                <c:pt idx="2">
                  <c:v>1.0882850982994206</c:v>
                </c:pt>
                <c:pt idx="3">
                  <c:v>1.1022726067782178</c:v>
                </c:pt>
                <c:pt idx="4">
                  <c:v>1.3770145115554233</c:v>
                </c:pt>
                <c:pt idx="5">
                  <c:v>5.4619302666141856</c:v>
                </c:pt>
                <c:pt idx="6">
                  <c:v>1.2924149887136809</c:v>
                </c:pt>
                <c:pt idx="7">
                  <c:v>0.43316233996320896</c:v>
                </c:pt>
                <c:pt idx="8">
                  <c:v>1.3336423158241422</c:v>
                </c:pt>
              </c:numCache>
            </c:numRef>
          </c:val>
          <c:extLst xmlns:c16r2="http://schemas.microsoft.com/office/drawing/2015/06/chart">
            <c:ext xmlns:c16="http://schemas.microsoft.com/office/drawing/2014/chart" uri="{C3380CC4-5D6E-409C-BE32-E72D297353CC}">
              <c16:uniqueId val="{00000000-6AB8-479A-B8B2-88CD57B31D11}"/>
            </c:ext>
          </c:extLst>
        </c:ser>
        <c:ser>
          <c:idx val="6"/>
          <c:order val="1"/>
          <c:tx>
            <c:strRef>
              <c:f>Sheet1!$H$1</c:f>
              <c:strCache>
                <c:ptCount val="1"/>
                <c:pt idx="0">
                  <c:v>China</c:v>
                </c:pt>
              </c:strCache>
            </c:strRef>
          </c:tx>
          <c:cat>
            <c:strRef>
              <c:f>Sheet1!$B$1:$J$1</c:f>
              <c:strCache>
                <c:ptCount val="9"/>
                <c:pt idx="0">
                  <c:v>Ocean</c:v>
                </c:pt>
                <c:pt idx="1">
                  <c:v>Land/Vegetation</c:v>
                </c:pt>
                <c:pt idx="2">
                  <c:v>Prompt Re-emission</c:v>
                </c:pt>
                <c:pt idx="3">
                  <c:v>Biomass burning</c:v>
                </c:pt>
                <c:pt idx="4">
                  <c:v>Geogenic</c:v>
                </c:pt>
                <c:pt idx="5">
                  <c:v>United States</c:v>
                </c:pt>
                <c:pt idx="6">
                  <c:v>China</c:v>
                </c:pt>
                <c:pt idx="7">
                  <c:v>Canada</c:v>
                </c:pt>
                <c:pt idx="8">
                  <c:v>Other Countries</c:v>
                </c:pt>
              </c:strCache>
            </c:strRef>
          </c:cat>
          <c:val>
            <c:numRef>
              <c:f>Sheet1!$H$2</c:f>
              <c:numCache>
                <c:formatCode>General</c:formatCode>
                <c:ptCount val="1"/>
                <c:pt idx="0">
                  <c:v>1.2924149887136809</c:v>
                </c:pt>
              </c:numCache>
            </c:numRef>
          </c:val>
          <c:extLst xmlns:c16r2="http://schemas.microsoft.com/office/drawing/2015/06/chart">
            <c:ext xmlns:c16="http://schemas.microsoft.com/office/drawing/2014/chart" uri="{C3380CC4-5D6E-409C-BE32-E72D297353CC}">
              <c16:uniqueId val="{00000001-6AB8-479A-B8B2-88CD57B31D11}"/>
            </c:ext>
          </c:extLst>
        </c:ser>
        <c:ser>
          <c:idx val="7"/>
          <c:order val="2"/>
          <c:tx>
            <c:strRef>
              <c:f>Sheet1!$I$1</c:f>
              <c:strCache>
                <c:ptCount val="1"/>
                <c:pt idx="0">
                  <c:v>Canada</c:v>
                </c:pt>
              </c:strCache>
            </c:strRef>
          </c:tx>
          <c:cat>
            <c:strRef>
              <c:f>Sheet1!$B$1:$J$1</c:f>
              <c:strCache>
                <c:ptCount val="9"/>
                <c:pt idx="0">
                  <c:v>Ocean</c:v>
                </c:pt>
                <c:pt idx="1">
                  <c:v>Land/Vegetation</c:v>
                </c:pt>
                <c:pt idx="2">
                  <c:v>Prompt Re-emission</c:v>
                </c:pt>
                <c:pt idx="3">
                  <c:v>Biomass burning</c:v>
                </c:pt>
                <c:pt idx="4">
                  <c:v>Geogenic</c:v>
                </c:pt>
                <c:pt idx="5">
                  <c:v>United States</c:v>
                </c:pt>
                <c:pt idx="6">
                  <c:v>China</c:v>
                </c:pt>
                <c:pt idx="7">
                  <c:v>Canada</c:v>
                </c:pt>
                <c:pt idx="8">
                  <c:v>Other Countries</c:v>
                </c:pt>
              </c:strCache>
            </c:strRef>
          </c:cat>
          <c:val>
            <c:numRef>
              <c:f>Sheet1!$I$2</c:f>
              <c:numCache>
                <c:formatCode>General</c:formatCode>
                <c:ptCount val="1"/>
                <c:pt idx="0">
                  <c:v>0.43316233996320896</c:v>
                </c:pt>
              </c:numCache>
            </c:numRef>
          </c:val>
          <c:extLst xmlns:c16r2="http://schemas.microsoft.com/office/drawing/2015/06/chart">
            <c:ext xmlns:c16="http://schemas.microsoft.com/office/drawing/2014/chart" uri="{C3380CC4-5D6E-409C-BE32-E72D297353CC}">
              <c16:uniqueId val="{00000002-6AB8-479A-B8B2-88CD57B31D11}"/>
            </c:ext>
          </c:extLst>
        </c:ser>
        <c:ser>
          <c:idx val="8"/>
          <c:order val="3"/>
          <c:tx>
            <c:strRef>
              <c:f>Sheet1!$J$1</c:f>
              <c:strCache>
                <c:ptCount val="1"/>
                <c:pt idx="0">
                  <c:v>Other Countries</c:v>
                </c:pt>
              </c:strCache>
            </c:strRef>
          </c:tx>
          <c:cat>
            <c:strRef>
              <c:f>Sheet1!$B$1:$J$1</c:f>
              <c:strCache>
                <c:ptCount val="9"/>
                <c:pt idx="0">
                  <c:v>Ocean</c:v>
                </c:pt>
                <c:pt idx="1">
                  <c:v>Land/Vegetation</c:v>
                </c:pt>
                <c:pt idx="2">
                  <c:v>Prompt Re-emission</c:v>
                </c:pt>
                <c:pt idx="3">
                  <c:v>Biomass burning</c:v>
                </c:pt>
                <c:pt idx="4">
                  <c:v>Geogenic</c:v>
                </c:pt>
                <c:pt idx="5">
                  <c:v>United States</c:v>
                </c:pt>
                <c:pt idx="6">
                  <c:v>China</c:v>
                </c:pt>
                <c:pt idx="7">
                  <c:v>Canada</c:v>
                </c:pt>
                <c:pt idx="8">
                  <c:v>Other Countries</c:v>
                </c:pt>
              </c:strCache>
            </c:strRef>
          </c:cat>
          <c:val>
            <c:numRef>
              <c:f>Sheet1!$J$2</c:f>
              <c:numCache>
                <c:formatCode>General</c:formatCode>
                <c:ptCount val="1"/>
                <c:pt idx="0">
                  <c:v>1.3336423158241422</c:v>
                </c:pt>
              </c:numCache>
            </c:numRef>
          </c:val>
          <c:extLst xmlns:c16r2="http://schemas.microsoft.com/office/drawing/2015/06/chart">
            <c:ext xmlns:c16="http://schemas.microsoft.com/office/drawing/2014/chart" uri="{C3380CC4-5D6E-409C-BE32-E72D297353CC}">
              <c16:uniqueId val="{00000003-6AB8-479A-B8B2-88CD57B31D11}"/>
            </c:ext>
          </c:extLst>
        </c:ser>
        <c:ser>
          <c:idx val="0"/>
          <c:order val="4"/>
          <c:tx>
            <c:strRef>
              <c:f>Sheet1!$B$1</c:f>
              <c:strCache>
                <c:ptCount val="1"/>
                <c:pt idx="0">
                  <c:v>Ocean</c:v>
                </c:pt>
              </c:strCache>
            </c:strRef>
          </c:tx>
          <c:cat>
            <c:strRef>
              <c:f>Sheet1!$B$1:$J$1</c:f>
              <c:strCache>
                <c:ptCount val="9"/>
                <c:pt idx="0">
                  <c:v>Ocean</c:v>
                </c:pt>
                <c:pt idx="1">
                  <c:v>Land/Vegetation</c:v>
                </c:pt>
                <c:pt idx="2">
                  <c:v>Prompt Re-emission</c:v>
                </c:pt>
                <c:pt idx="3">
                  <c:v>Biomass burning</c:v>
                </c:pt>
                <c:pt idx="4">
                  <c:v>Geogenic</c:v>
                </c:pt>
                <c:pt idx="5">
                  <c:v>United States</c:v>
                </c:pt>
                <c:pt idx="6">
                  <c:v>China</c:v>
                </c:pt>
                <c:pt idx="7">
                  <c:v>Canada</c:v>
                </c:pt>
                <c:pt idx="8">
                  <c:v>Other Countries</c:v>
                </c:pt>
              </c:strCache>
            </c:strRef>
          </c:cat>
          <c:val>
            <c:numRef>
              <c:f>Sheet1!$B$2</c:f>
              <c:numCache>
                <c:formatCode>General</c:formatCode>
                <c:ptCount val="1"/>
                <c:pt idx="0">
                  <c:v>6.8873597463992233</c:v>
                </c:pt>
              </c:numCache>
            </c:numRef>
          </c:val>
          <c:extLst xmlns:c16r2="http://schemas.microsoft.com/office/drawing/2015/06/chart">
            <c:ext xmlns:c16="http://schemas.microsoft.com/office/drawing/2014/chart" uri="{C3380CC4-5D6E-409C-BE32-E72D297353CC}">
              <c16:uniqueId val="{00000004-6AB8-479A-B8B2-88CD57B31D11}"/>
            </c:ext>
          </c:extLst>
        </c:ser>
        <c:ser>
          <c:idx val="1"/>
          <c:order val="5"/>
          <c:tx>
            <c:strRef>
              <c:f>Sheet1!$C$1</c:f>
              <c:strCache>
                <c:ptCount val="1"/>
                <c:pt idx="0">
                  <c:v>Land/Vegetation</c:v>
                </c:pt>
              </c:strCache>
            </c:strRef>
          </c:tx>
          <c:cat>
            <c:strRef>
              <c:f>Sheet1!$B$1:$J$1</c:f>
              <c:strCache>
                <c:ptCount val="9"/>
                <c:pt idx="0">
                  <c:v>Ocean</c:v>
                </c:pt>
                <c:pt idx="1">
                  <c:v>Land/Vegetation</c:v>
                </c:pt>
                <c:pt idx="2">
                  <c:v>Prompt Re-emission</c:v>
                </c:pt>
                <c:pt idx="3">
                  <c:v>Biomass burning</c:v>
                </c:pt>
                <c:pt idx="4">
                  <c:v>Geogenic</c:v>
                </c:pt>
                <c:pt idx="5">
                  <c:v>United States</c:v>
                </c:pt>
                <c:pt idx="6">
                  <c:v>China</c:v>
                </c:pt>
                <c:pt idx="7">
                  <c:v>Canada</c:v>
                </c:pt>
                <c:pt idx="8">
                  <c:v>Other Countries</c:v>
                </c:pt>
              </c:strCache>
            </c:strRef>
          </c:cat>
          <c:val>
            <c:numRef>
              <c:f>Sheet1!$C$2</c:f>
              <c:numCache>
                <c:formatCode>General</c:formatCode>
                <c:ptCount val="1"/>
                <c:pt idx="0">
                  <c:v>2.5819813877754303</c:v>
                </c:pt>
              </c:numCache>
            </c:numRef>
          </c:val>
          <c:extLst xmlns:c16r2="http://schemas.microsoft.com/office/drawing/2015/06/chart">
            <c:ext xmlns:c16="http://schemas.microsoft.com/office/drawing/2014/chart" uri="{C3380CC4-5D6E-409C-BE32-E72D297353CC}">
              <c16:uniqueId val="{00000005-6AB8-479A-B8B2-88CD57B31D11}"/>
            </c:ext>
          </c:extLst>
        </c:ser>
        <c:ser>
          <c:idx val="2"/>
          <c:order val="6"/>
          <c:tx>
            <c:strRef>
              <c:f>Sheet1!$D$1</c:f>
              <c:strCache>
                <c:ptCount val="1"/>
                <c:pt idx="0">
                  <c:v>Prompt Re-emission</c:v>
                </c:pt>
              </c:strCache>
            </c:strRef>
          </c:tx>
          <c:cat>
            <c:strRef>
              <c:f>Sheet1!$B$1:$J$1</c:f>
              <c:strCache>
                <c:ptCount val="9"/>
                <c:pt idx="0">
                  <c:v>Ocean</c:v>
                </c:pt>
                <c:pt idx="1">
                  <c:v>Land/Vegetation</c:v>
                </c:pt>
                <c:pt idx="2">
                  <c:v>Prompt Re-emission</c:v>
                </c:pt>
                <c:pt idx="3">
                  <c:v>Biomass burning</c:v>
                </c:pt>
                <c:pt idx="4">
                  <c:v>Geogenic</c:v>
                </c:pt>
                <c:pt idx="5">
                  <c:v>United States</c:v>
                </c:pt>
                <c:pt idx="6">
                  <c:v>China</c:v>
                </c:pt>
                <c:pt idx="7">
                  <c:v>Canada</c:v>
                </c:pt>
                <c:pt idx="8">
                  <c:v>Other Countries</c:v>
                </c:pt>
              </c:strCache>
            </c:strRef>
          </c:cat>
          <c:val>
            <c:numRef>
              <c:f>Sheet1!$D$2</c:f>
              <c:numCache>
                <c:formatCode>General</c:formatCode>
                <c:ptCount val="1"/>
                <c:pt idx="0">
                  <c:v>1.0882850982994206</c:v>
                </c:pt>
              </c:numCache>
            </c:numRef>
          </c:val>
          <c:extLst xmlns:c16r2="http://schemas.microsoft.com/office/drawing/2015/06/chart">
            <c:ext xmlns:c16="http://schemas.microsoft.com/office/drawing/2014/chart" uri="{C3380CC4-5D6E-409C-BE32-E72D297353CC}">
              <c16:uniqueId val="{00000006-6AB8-479A-B8B2-88CD57B31D11}"/>
            </c:ext>
          </c:extLst>
        </c:ser>
        <c:ser>
          <c:idx val="3"/>
          <c:order val="7"/>
          <c:tx>
            <c:strRef>
              <c:f>Sheet1!$E$1</c:f>
              <c:strCache>
                <c:ptCount val="1"/>
                <c:pt idx="0">
                  <c:v>Biomass burning</c:v>
                </c:pt>
              </c:strCache>
            </c:strRef>
          </c:tx>
          <c:cat>
            <c:strRef>
              <c:f>Sheet1!$B$1:$J$1</c:f>
              <c:strCache>
                <c:ptCount val="9"/>
                <c:pt idx="0">
                  <c:v>Ocean</c:v>
                </c:pt>
                <c:pt idx="1">
                  <c:v>Land/Vegetation</c:v>
                </c:pt>
                <c:pt idx="2">
                  <c:v>Prompt Re-emission</c:v>
                </c:pt>
                <c:pt idx="3">
                  <c:v>Biomass burning</c:v>
                </c:pt>
                <c:pt idx="4">
                  <c:v>Geogenic</c:v>
                </c:pt>
                <c:pt idx="5">
                  <c:v>United States</c:v>
                </c:pt>
                <c:pt idx="6">
                  <c:v>China</c:v>
                </c:pt>
                <c:pt idx="7">
                  <c:v>Canada</c:v>
                </c:pt>
                <c:pt idx="8">
                  <c:v>Other Countries</c:v>
                </c:pt>
              </c:strCache>
            </c:strRef>
          </c:cat>
          <c:val>
            <c:numRef>
              <c:f>Sheet1!$E$2</c:f>
              <c:numCache>
                <c:formatCode>General</c:formatCode>
                <c:ptCount val="1"/>
                <c:pt idx="0">
                  <c:v>1.1022726067782178</c:v>
                </c:pt>
              </c:numCache>
            </c:numRef>
          </c:val>
          <c:extLst xmlns:c16r2="http://schemas.microsoft.com/office/drawing/2015/06/chart">
            <c:ext xmlns:c16="http://schemas.microsoft.com/office/drawing/2014/chart" uri="{C3380CC4-5D6E-409C-BE32-E72D297353CC}">
              <c16:uniqueId val="{00000007-6AB8-479A-B8B2-88CD57B31D11}"/>
            </c:ext>
          </c:extLst>
        </c:ser>
        <c:ser>
          <c:idx val="4"/>
          <c:order val="8"/>
          <c:tx>
            <c:strRef>
              <c:f>Sheet1!$F$1</c:f>
              <c:strCache>
                <c:ptCount val="1"/>
                <c:pt idx="0">
                  <c:v>Geogenic</c:v>
                </c:pt>
              </c:strCache>
            </c:strRef>
          </c:tx>
          <c:cat>
            <c:strRef>
              <c:f>Sheet1!$B$1:$J$1</c:f>
              <c:strCache>
                <c:ptCount val="9"/>
                <c:pt idx="0">
                  <c:v>Ocean</c:v>
                </c:pt>
                <c:pt idx="1">
                  <c:v>Land/Vegetation</c:v>
                </c:pt>
                <c:pt idx="2">
                  <c:v>Prompt Re-emission</c:v>
                </c:pt>
                <c:pt idx="3">
                  <c:v>Biomass burning</c:v>
                </c:pt>
                <c:pt idx="4">
                  <c:v>Geogenic</c:v>
                </c:pt>
                <c:pt idx="5">
                  <c:v>United States</c:v>
                </c:pt>
                <c:pt idx="6">
                  <c:v>China</c:v>
                </c:pt>
                <c:pt idx="7">
                  <c:v>Canada</c:v>
                </c:pt>
                <c:pt idx="8">
                  <c:v>Other Countries</c:v>
                </c:pt>
              </c:strCache>
            </c:strRef>
          </c:cat>
          <c:val>
            <c:numRef>
              <c:f>Sheet1!$F$2</c:f>
              <c:numCache>
                <c:formatCode>General</c:formatCode>
                <c:ptCount val="1"/>
                <c:pt idx="0">
                  <c:v>1.3770145115554233</c:v>
                </c:pt>
              </c:numCache>
            </c:numRef>
          </c:val>
          <c:extLst xmlns:c16r2="http://schemas.microsoft.com/office/drawing/2015/06/chart">
            <c:ext xmlns:c16="http://schemas.microsoft.com/office/drawing/2014/chart" uri="{C3380CC4-5D6E-409C-BE32-E72D297353CC}">
              <c16:uniqueId val="{00000008-6AB8-479A-B8B2-88CD57B31D11}"/>
            </c:ext>
          </c:extLst>
        </c:ser>
        <c:dLbls>
          <c:showLegendKey val="0"/>
          <c:showVal val="0"/>
          <c:showCatName val="0"/>
          <c:showSerName val="0"/>
          <c:showPercent val="0"/>
          <c:showBubbleSize val="0"/>
          <c:showLeaderLines val="1"/>
        </c:dLbls>
        <c:firstSliceAng val="104"/>
      </c:pieChart>
    </c:plotArea>
    <c:plotVisOnly val="1"/>
    <c:dispBlanksAs val="gap"/>
    <c:showDLblsOverMax val="0"/>
  </c:chart>
  <c:spPr>
    <a:solidFill>
      <a:schemeClr val="bg1"/>
    </a:solidFill>
    <a:ln>
      <a:solidFill>
        <a:schemeClr val="tx1"/>
      </a:solidFill>
    </a:ln>
  </c:spPr>
  <c:txPr>
    <a:bodyPr/>
    <a:lstStyle/>
    <a:p>
      <a:pPr>
        <a:defRPr sz="1400">
          <a:solidFill>
            <a:schemeClr val="tx1"/>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B58D40-B73A-4490-B237-085C714B9959}" type="doc">
      <dgm:prSet loTypeId="urn:microsoft.com/office/officeart/2005/8/layout/venn1" loCatId="relationship" qsTypeId="urn:microsoft.com/office/officeart/2005/8/quickstyle/simple4" qsCatId="simple" csTypeId="urn:microsoft.com/office/officeart/2005/8/colors/colorful1#1" csCatId="colorful" phldr="1"/>
      <dgm:spPr/>
    </dgm:pt>
    <dgm:pt modelId="{FBC1F583-09D2-4153-85BD-8887397B6E69}" type="pres">
      <dgm:prSet presAssocID="{9DB58D40-B73A-4490-B237-085C714B9959}" presName="compositeShape" presStyleCnt="0">
        <dgm:presLayoutVars>
          <dgm:chMax val="7"/>
          <dgm:dir/>
          <dgm:resizeHandles val="exact"/>
        </dgm:presLayoutVars>
      </dgm:prSet>
      <dgm:spPr/>
    </dgm:pt>
  </dgm:ptLst>
  <dgm:cxnLst>
    <dgm:cxn modelId="{060F6947-8536-4F1C-BE87-1CADBFF786CA}" type="presOf" srcId="{9DB58D40-B73A-4490-B237-085C714B9959}" destId="{FBC1F583-09D2-4153-85BD-8887397B6E69}"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D1D35E-7B37-4F27-8F68-84A9C934CC7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82478864-5462-4B5D-823A-6BDD643E604F}">
      <dgm:prSet phldrT="[Text]"/>
      <dgm:spPr/>
      <dgm:t>
        <a:bodyPr/>
        <a:lstStyle/>
        <a:p>
          <a:r>
            <a:rPr lang="en-US" b="1" dirty="0" smtClean="0">
              <a:solidFill>
                <a:schemeClr val="tx2">
                  <a:lumMod val="50000"/>
                </a:schemeClr>
              </a:solidFill>
            </a:rPr>
            <a:t>Research Enterprise</a:t>
          </a:r>
          <a:endParaRPr lang="en-US" b="1" dirty="0">
            <a:solidFill>
              <a:schemeClr val="tx2">
                <a:lumMod val="50000"/>
              </a:schemeClr>
            </a:solidFill>
          </a:endParaRPr>
        </a:p>
      </dgm:t>
    </dgm:pt>
    <dgm:pt modelId="{16B6EDE6-4BE7-4DD9-A508-2490B66013E0}" type="parTrans" cxnId="{D1304BDA-2D49-42CF-8054-9CAD7048B257}">
      <dgm:prSet/>
      <dgm:spPr/>
      <dgm:t>
        <a:bodyPr/>
        <a:lstStyle/>
        <a:p>
          <a:endParaRPr lang="en-US"/>
        </a:p>
      </dgm:t>
    </dgm:pt>
    <dgm:pt modelId="{15B851FC-06DC-4FAC-8CC9-EA4A4BECE4F2}" type="sibTrans" cxnId="{D1304BDA-2D49-42CF-8054-9CAD7048B257}">
      <dgm:prSet/>
      <dgm:spPr/>
      <dgm:t>
        <a:bodyPr/>
        <a:lstStyle/>
        <a:p>
          <a:endParaRPr lang="en-US"/>
        </a:p>
      </dgm:t>
    </dgm:pt>
    <dgm:pt modelId="{7E5EE416-4638-4287-88E7-8867F4138C51}">
      <dgm:prSet phldrT="[Text]" custT="1"/>
      <dgm:spPr/>
      <dgm:t>
        <a:bodyPr/>
        <a:lstStyle/>
        <a:p>
          <a:r>
            <a:rPr lang="en-US" sz="1800" dirty="0" smtClean="0"/>
            <a:t>1. Agreements with other agencies (e.g. U.S. EPA, NPS)</a:t>
          </a:r>
        </a:p>
        <a:p>
          <a:r>
            <a:rPr lang="en-US" sz="1800" dirty="0" smtClean="0"/>
            <a:t>2. Leadership in International Efforts (e.g.  World Met. Organization)</a:t>
          </a:r>
        </a:p>
        <a:p>
          <a:r>
            <a:rPr lang="en-US" sz="1800" dirty="0" smtClean="0"/>
            <a:t>3. Partnerships with academia (e.g. U of Maryland, U of Illinois)</a:t>
          </a:r>
          <a:endParaRPr lang="en-US" sz="1800" dirty="0"/>
        </a:p>
      </dgm:t>
    </dgm:pt>
    <dgm:pt modelId="{FF46BF9E-6FE8-4100-B3D3-C3868E0E855E}" type="parTrans" cxnId="{EB5C987E-86F5-43B3-A8ED-20B1D0B033AE}">
      <dgm:prSet/>
      <dgm:spPr/>
      <dgm:t>
        <a:bodyPr/>
        <a:lstStyle/>
        <a:p>
          <a:endParaRPr lang="en-US"/>
        </a:p>
      </dgm:t>
    </dgm:pt>
    <dgm:pt modelId="{92421E42-5EBE-465B-AF5A-ECA96E9F8F96}" type="sibTrans" cxnId="{EB5C987E-86F5-43B3-A8ED-20B1D0B033AE}">
      <dgm:prSet/>
      <dgm:spPr/>
      <dgm:t>
        <a:bodyPr/>
        <a:lstStyle/>
        <a:p>
          <a:endParaRPr lang="en-US"/>
        </a:p>
      </dgm:t>
    </dgm:pt>
    <dgm:pt modelId="{F2658240-EC32-4776-85B3-5B17B906A4E5}">
      <dgm:prSet phldrT="[Text]"/>
      <dgm:spPr/>
      <dgm:t>
        <a:bodyPr/>
        <a:lstStyle/>
        <a:p>
          <a:r>
            <a:rPr lang="en-US" b="1" dirty="0" smtClean="0">
              <a:solidFill>
                <a:schemeClr val="tx2">
                  <a:lumMod val="50000"/>
                </a:schemeClr>
              </a:solidFill>
            </a:rPr>
            <a:t>NOAA Priorities</a:t>
          </a:r>
          <a:endParaRPr lang="en-US" b="1" dirty="0">
            <a:solidFill>
              <a:schemeClr val="tx2">
                <a:lumMod val="50000"/>
              </a:schemeClr>
            </a:solidFill>
          </a:endParaRPr>
        </a:p>
      </dgm:t>
    </dgm:pt>
    <dgm:pt modelId="{0055C55D-2DDF-464D-9438-DA6205CC70A0}" type="parTrans" cxnId="{4C40EAF4-50E5-4EFB-BE7F-EA95B10C39EA}">
      <dgm:prSet/>
      <dgm:spPr/>
      <dgm:t>
        <a:bodyPr/>
        <a:lstStyle/>
        <a:p>
          <a:endParaRPr lang="en-US"/>
        </a:p>
      </dgm:t>
    </dgm:pt>
    <dgm:pt modelId="{ADACA54D-8D16-42CD-BB97-D4BD925C62DC}" type="sibTrans" cxnId="{4C40EAF4-50E5-4EFB-BE7F-EA95B10C39EA}">
      <dgm:prSet/>
      <dgm:spPr/>
      <dgm:t>
        <a:bodyPr/>
        <a:lstStyle/>
        <a:p>
          <a:endParaRPr lang="en-US"/>
        </a:p>
      </dgm:t>
    </dgm:pt>
    <dgm:pt modelId="{DD3C9975-8518-467B-8030-A1E6709EC6C4}">
      <dgm:prSet phldrT="[Text]" custT="1"/>
      <dgm:spPr/>
      <dgm:t>
        <a:bodyPr/>
        <a:lstStyle/>
        <a:p>
          <a:r>
            <a:rPr lang="en-US" sz="1800" dirty="0" smtClean="0"/>
            <a:t>1. NOAA 5-year R&amp;D Plan</a:t>
          </a:r>
        </a:p>
        <a:p>
          <a:r>
            <a:rPr lang="en-US" sz="1800" dirty="0" smtClean="0"/>
            <a:t>2. OAR Strategic Plan</a:t>
          </a:r>
        </a:p>
        <a:p>
          <a:r>
            <a:rPr lang="en-US" sz="1800" dirty="0" smtClean="0"/>
            <a:t>3. National Ocean Policy</a:t>
          </a:r>
          <a:endParaRPr lang="en-US" sz="1800" dirty="0"/>
        </a:p>
      </dgm:t>
    </dgm:pt>
    <dgm:pt modelId="{4BC9F394-8FD4-404F-909F-71FB9ADC9FD3}" type="parTrans" cxnId="{1C93D6D1-BDB6-4558-8563-596A234459D8}">
      <dgm:prSet/>
      <dgm:spPr/>
      <dgm:t>
        <a:bodyPr/>
        <a:lstStyle/>
        <a:p>
          <a:endParaRPr lang="en-US"/>
        </a:p>
      </dgm:t>
    </dgm:pt>
    <dgm:pt modelId="{BA0702ED-B7A5-4D62-9EED-111F705CD84F}" type="sibTrans" cxnId="{1C93D6D1-BDB6-4558-8563-596A234459D8}">
      <dgm:prSet/>
      <dgm:spPr/>
      <dgm:t>
        <a:bodyPr/>
        <a:lstStyle/>
        <a:p>
          <a:endParaRPr lang="en-US"/>
        </a:p>
      </dgm:t>
    </dgm:pt>
    <dgm:pt modelId="{887BE282-359C-42A2-B8B6-BC7D2B064748}">
      <dgm:prSet phldrT="[Text]"/>
      <dgm:spPr/>
      <dgm:t>
        <a:bodyPr/>
        <a:lstStyle/>
        <a:p>
          <a:r>
            <a:rPr lang="en-US" b="1" dirty="0" smtClean="0">
              <a:solidFill>
                <a:schemeClr val="tx2">
                  <a:lumMod val="50000"/>
                </a:schemeClr>
              </a:solidFill>
            </a:rPr>
            <a:t>Mandates</a:t>
          </a:r>
          <a:endParaRPr lang="en-US" b="1" dirty="0">
            <a:solidFill>
              <a:schemeClr val="tx2">
                <a:lumMod val="50000"/>
              </a:schemeClr>
            </a:solidFill>
          </a:endParaRPr>
        </a:p>
      </dgm:t>
    </dgm:pt>
    <dgm:pt modelId="{97EA2BD1-D47E-4542-9AD6-C44C15C47AFA}" type="parTrans" cxnId="{3054408A-C91B-4447-BE57-2E963C1ADA4B}">
      <dgm:prSet/>
      <dgm:spPr/>
      <dgm:t>
        <a:bodyPr/>
        <a:lstStyle/>
        <a:p>
          <a:endParaRPr lang="en-US"/>
        </a:p>
      </dgm:t>
    </dgm:pt>
    <dgm:pt modelId="{09719D95-4C09-4245-82B7-CF67A485E96D}" type="sibTrans" cxnId="{3054408A-C91B-4447-BE57-2E963C1ADA4B}">
      <dgm:prSet/>
      <dgm:spPr/>
      <dgm:t>
        <a:bodyPr/>
        <a:lstStyle/>
        <a:p>
          <a:endParaRPr lang="en-US"/>
        </a:p>
      </dgm:t>
    </dgm:pt>
    <dgm:pt modelId="{1B97EDDB-62B8-45F4-95E8-BE532D8569ED}">
      <dgm:prSet phldrT="[Text]" custT="1"/>
      <dgm:spPr/>
      <dgm:t>
        <a:bodyPr/>
        <a:lstStyle/>
        <a:p>
          <a:r>
            <a:rPr lang="en-US" sz="1800" dirty="0" smtClean="0"/>
            <a:t>1. 1990 Clean Air Act Amendments (e.g. Title IV  Acid Deposition Control and Title IX Clean Air Research)</a:t>
          </a:r>
        </a:p>
        <a:p>
          <a:r>
            <a:rPr lang="en-US" sz="1800" dirty="0" smtClean="0"/>
            <a:t>2. Harmful Algal Bloom and Hypoxia Research Control Act</a:t>
          </a:r>
          <a:endParaRPr lang="en-US" sz="1800" dirty="0"/>
        </a:p>
      </dgm:t>
    </dgm:pt>
    <dgm:pt modelId="{3E25FBBC-B373-4883-BEFC-6E54B8F270AB}" type="parTrans" cxnId="{F64CE9D6-DAF1-4BBD-A22B-E3E740E2D0FF}">
      <dgm:prSet/>
      <dgm:spPr/>
      <dgm:t>
        <a:bodyPr/>
        <a:lstStyle/>
        <a:p>
          <a:endParaRPr lang="en-US"/>
        </a:p>
      </dgm:t>
    </dgm:pt>
    <dgm:pt modelId="{7B4DCD02-9DB3-4261-9635-9D4B3DBDFF19}" type="sibTrans" cxnId="{F64CE9D6-DAF1-4BBD-A22B-E3E740E2D0FF}">
      <dgm:prSet/>
      <dgm:spPr/>
      <dgm:t>
        <a:bodyPr/>
        <a:lstStyle/>
        <a:p>
          <a:endParaRPr lang="en-US"/>
        </a:p>
      </dgm:t>
    </dgm:pt>
    <dgm:pt modelId="{4E651CAF-BC54-417F-BCC7-A17E88F718C1}">
      <dgm:prSet phldrT="[Text]" custT="1"/>
      <dgm:spPr/>
      <dgm:t>
        <a:bodyPr/>
        <a:lstStyle/>
        <a:p>
          <a:endParaRPr lang="en-US" sz="1800" dirty="0" smtClean="0"/>
        </a:p>
      </dgm:t>
    </dgm:pt>
    <dgm:pt modelId="{007BE301-534D-4228-8088-9D80A9575F76}" type="parTrans" cxnId="{EB214246-48E5-4C2F-9C82-C35298D4BC5A}">
      <dgm:prSet/>
      <dgm:spPr/>
      <dgm:t>
        <a:bodyPr/>
        <a:lstStyle/>
        <a:p>
          <a:endParaRPr lang="en-US"/>
        </a:p>
      </dgm:t>
    </dgm:pt>
    <dgm:pt modelId="{C964CA73-EB29-4A84-A528-1067A6E97B83}" type="sibTrans" cxnId="{EB214246-48E5-4C2F-9C82-C35298D4BC5A}">
      <dgm:prSet/>
      <dgm:spPr/>
      <dgm:t>
        <a:bodyPr/>
        <a:lstStyle/>
        <a:p>
          <a:endParaRPr lang="en-US"/>
        </a:p>
      </dgm:t>
    </dgm:pt>
    <dgm:pt modelId="{DC51EDDC-5072-4727-BD16-A6D378954970}">
      <dgm:prSet phldrT="[Text]" custT="1"/>
      <dgm:spPr/>
      <dgm:t>
        <a:bodyPr/>
        <a:lstStyle/>
        <a:p>
          <a:r>
            <a:rPr lang="en-US" sz="1800" smtClean="0"/>
            <a:t> </a:t>
          </a:r>
          <a:endParaRPr lang="en-US" sz="1800"/>
        </a:p>
      </dgm:t>
    </dgm:pt>
    <dgm:pt modelId="{112690D1-56B9-476D-981E-1E2B4D5187D0}" type="parTrans" cxnId="{DF41BC5E-0031-4582-99BF-A75228B12735}">
      <dgm:prSet/>
      <dgm:spPr/>
      <dgm:t>
        <a:bodyPr/>
        <a:lstStyle/>
        <a:p>
          <a:endParaRPr lang="en-US"/>
        </a:p>
      </dgm:t>
    </dgm:pt>
    <dgm:pt modelId="{29748DB3-10D8-41C0-98B0-512560C13BBB}" type="sibTrans" cxnId="{DF41BC5E-0031-4582-99BF-A75228B12735}">
      <dgm:prSet/>
      <dgm:spPr/>
      <dgm:t>
        <a:bodyPr/>
        <a:lstStyle/>
        <a:p>
          <a:endParaRPr lang="en-US"/>
        </a:p>
      </dgm:t>
    </dgm:pt>
    <dgm:pt modelId="{5FE08ABD-4B32-4458-A305-314E172A34CB}">
      <dgm:prSet custT="1"/>
      <dgm:spPr/>
      <dgm:t>
        <a:bodyPr/>
        <a:lstStyle/>
        <a:p>
          <a:endParaRPr lang="en-US" sz="1800" dirty="0" smtClean="0"/>
        </a:p>
      </dgm:t>
    </dgm:pt>
    <dgm:pt modelId="{BB6CCF84-991D-4DD3-BA33-121A381522BD}" type="parTrans" cxnId="{480E3BCB-2B86-4826-895D-2E088D1D26FA}">
      <dgm:prSet/>
      <dgm:spPr/>
      <dgm:t>
        <a:bodyPr/>
        <a:lstStyle/>
        <a:p>
          <a:endParaRPr lang="en-US"/>
        </a:p>
      </dgm:t>
    </dgm:pt>
    <dgm:pt modelId="{1B4F5F8E-7A3E-4FA5-A9F0-C6D0CE71DD5C}" type="sibTrans" cxnId="{480E3BCB-2B86-4826-895D-2E088D1D26FA}">
      <dgm:prSet/>
      <dgm:spPr/>
      <dgm:t>
        <a:bodyPr/>
        <a:lstStyle/>
        <a:p>
          <a:endParaRPr lang="en-US"/>
        </a:p>
      </dgm:t>
    </dgm:pt>
    <dgm:pt modelId="{D074B8BE-6EC1-4AF2-A5CA-E320A79B8223}" type="pres">
      <dgm:prSet presAssocID="{60D1D35E-7B37-4F27-8F68-84A9C934CC74}" presName="Name0" presStyleCnt="0">
        <dgm:presLayoutVars>
          <dgm:dir/>
          <dgm:animLvl val="lvl"/>
          <dgm:resizeHandles val="exact"/>
        </dgm:presLayoutVars>
      </dgm:prSet>
      <dgm:spPr/>
      <dgm:t>
        <a:bodyPr/>
        <a:lstStyle/>
        <a:p>
          <a:endParaRPr lang="en-US"/>
        </a:p>
      </dgm:t>
    </dgm:pt>
    <dgm:pt modelId="{1B558818-0C69-49E1-98F3-4A8A391B60D9}" type="pres">
      <dgm:prSet presAssocID="{82478864-5462-4B5D-823A-6BDD643E604F}" presName="compositeNode" presStyleCnt="0">
        <dgm:presLayoutVars>
          <dgm:bulletEnabled val="1"/>
        </dgm:presLayoutVars>
      </dgm:prSet>
      <dgm:spPr/>
    </dgm:pt>
    <dgm:pt modelId="{53CAE45B-1B3D-4FCE-A52D-6ADD72272C4A}" type="pres">
      <dgm:prSet presAssocID="{82478864-5462-4B5D-823A-6BDD643E604F}" presName="bgRect" presStyleLbl="node1" presStyleIdx="0" presStyleCnt="3" custScaleX="113708" custScaleY="110682"/>
      <dgm:spPr/>
      <dgm:t>
        <a:bodyPr/>
        <a:lstStyle/>
        <a:p>
          <a:endParaRPr lang="en-US"/>
        </a:p>
      </dgm:t>
    </dgm:pt>
    <dgm:pt modelId="{01273B7A-4FB6-4004-8A39-3EF932230C91}" type="pres">
      <dgm:prSet presAssocID="{82478864-5462-4B5D-823A-6BDD643E604F}" presName="parentNode" presStyleLbl="node1" presStyleIdx="0" presStyleCnt="3">
        <dgm:presLayoutVars>
          <dgm:chMax val="0"/>
          <dgm:bulletEnabled val="1"/>
        </dgm:presLayoutVars>
      </dgm:prSet>
      <dgm:spPr/>
      <dgm:t>
        <a:bodyPr/>
        <a:lstStyle/>
        <a:p>
          <a:endParaRPr lang="en-US"/>
        </a:p>
      </dgm:t>
    </dgm:pt>
    <dgm:pt modelId="{BEB2590B-E800-4406-8D28-3A4E7545F7A3}" type="pres">
      <dgm:prSet presAssocID="{82478864-5462-4B5D-823A-6BDD643E604F}" presName="childNode" presStyleLbl="node1" presStyleIdx="0" presStyleCnt="3">
        <dgm:presLayoutVars>
          <dgm:bulletEnabled val="1"/>
        </dgm:presLayoutVars>
      </dgm:prSet>
      <dgm:spPr/>
      <dgm:t>
        <a:bodyPr/>
        <a:lstStyle/>
        <a:p>
          <a:endParaRPr lang="en-US"/>
        </a:p>
      </dgm:t>
    </dgm:pt>
    <dgm:pt modelId="{370D329E-DE09-462F-81FC-33534C190AD4}" type="pres">
      <dgm:prSet presAssocID="{15B851FC-06DC-4FAC-8CC9-EA4A4BECE4F2}" presName="hSp" presStyleCnt="0"/>
      <dgm:spPr/>
    </dgm:pt>
    <dgm:pt modelId="{B54A89A9-BE8B-4953-ADC2-6CED0AEAB2EF}" type="pres">
      <dgm:prSet presAssocID="{15B851FC-06DC-4FAC-8CC9-EA4A4BECE4F2}" presName="vProcSp" presStyleCnt="0"/>
      <dgm:spPr/>
    </dgm:pt>
    <dgm:pt modelId="{5713244D-420D-4314-9BB6-3D4A4EB2443C}" type="pres">
      <dgm:prSet presAssocID="{15B851FC-06DC-4FAC-8CC9-EA4A4BECE4F2}" presName="vSp1" presStyleCnt="0"/>
      <dgm:spPr/>
    </dgm:pt>
    <dgm:pt modelId="{B6102687-DFDC-4901-9980-E983E65ADAF4}" type="pres">
      <dgm:prSet presAssocID="{15B851FC-06DC-4FAC-8CC9-EA4A4BECE4F2}" presName="simulatedConn" presStyleLbl="solidFgAcc1" presStyleIdx="0" presStyleCnt="2"/>
      <dgm:spPr/>
    </dgm:pt>
    <dgm:pt modelId="{B33BB8EF-3832-44E1-A867-8127938B8DC5}" type="pres">
      <dgm:prSet presAssocID="{15B851FC-06DC-4FAC-8CC9-EA4A4BECE4F2}" presName="vSp2" presStyleCnt="0"/>
      <dgm:spPr/>
    </dgm:pt>
    <dgm:pt modelId="{B72FD0E6-5BF0-4F6D-BCEE-222F87528D1C}" type="pres">
      <dgm:prSet presAssocID="{15B851FC-06DC-4FAC-8CC9-EA4A4BECE4F2}" presName="sibTrans" presStyleCnt="0"/>
      <dgm:spPr/>
    </dgm:pt>
    <dgm:pt modelId="{141EBFB2-38E6-4ED6-AFE6-6EEF0BF07B6D}" type="pres">
      <dgm:prSet presAssocID="{F2658240-EC32-4776-85B3-5B17B906A4E5}" presName="compositeNode" presStyleCnt="0">
        <dgm:presLayoutVars>
          <dgm:bulletEnabled val="1"/>
        </dgm:presLayoutVars>
      </dgm:prSet>
      <dgm:spPr/>
    </dgm:pt>
    <dgm:pt modelId="{69D826D4-1889-450D-846D-DE209B2F3CB6}" type="pres">
      <dgm:prSet presAssocID="{F2658240-EC32-4776-85B3-5B17B906A4E5}" presName="bgRect" presStyleLbl="node1" presStyleIdx="1" presStyleCnt="3" custScaleX="109432" custScaleY="110682"/>
      <dgm:spPr/>
      <dgm:t>
        <a:bodyPr/>
        <a:lstStyle/>
        <a:p>
          <a:endParaRPr lang="en-US"/>
        </a:p>
      </dgm:t>
    </dgm:pt>
    <dgm:pt modelId="{49A86C14-9D83-4726-AE05-57D6D4849DE5}" type="pres">
      <dgm:prSet presAssocID="{F2658240-EC32-4776-85B3-5B17B906A4E5}" presName="parentNode" presStyleLbl="node1" presStyleIdx="1" presStyleCnt="3">
        <dgm:presLayoutVars>
          <dgm:chMax val="0"/>
          <dgm:bulletEnabled val="1"/>
        </dgm:presLayoutVars>
      </dgm:prSet>
      <dgm:spPr/>
      <dgm:t>
        <a:bodyPr/>
        <a:lstStyle/>
        <a:p>
          <a:endParaRPr lang="en-US"/>
        </a:p>
      </dgm:t>
    </dgm:pt>
    <dgm:pt modelId="{6175ADA5-AF0A-4548-9494-13E752B26E1D}" type="pres">
      <dgm:prSet presAssocID="{F2658240-EC32-4776-85B3-5B17B906A4E5}" presName="childNode" presStyleLbl="node1" presStyleIdx="1" presStyleCnt="3">
        <dgm:presLayoutVars>
          <dgm:bulletEnabled val="1"/>
        </dgm:presLayoutVars>
      </dgm:prSet>
      <dgm:spPr/>
      <dgm:t>
        <a:bodyPr/>
        <a:lstStyle/>
        <a:p>
          <a:endParaRPr lang="en-US"/>
        </a:p>
      </dgm:t>
    </dgm:pt>
    <dgm:pt modelId="{8285AE04-ECD7-4658-9EFD-A989115C491F}" type="pres">
      <dgm:prSet presAssocID="{ADACA54D-8D16-42CD-BB97-D4BD925C62DC}" presName="hSp" presStyleCnt="0"/>
      <dgm:spPr/>
    </dgm:pt>
    <dgm:pt modelId="{E362CCE4-20F2-4513-9F7A-A4D6CB1A9D10}" type="pres">
      <dgm:prSet presAssocID="{ADACA54D-8D16-42CD-BB97-D4BD925C62DC}" presName="vProcSp" presStyleCnt="0"/>
      <dgm:spPr/>
    </dgm:pt>
    <dgm:pt modelId="{C567C3D3-264C-4CF2-80EB-268E9045C06B}" type="pres">
      <dgm:prSet presAssocID="{ADACA54D-8D16-42CD-BB97-D4BD925C62DC}" presName="vSp1" presStyleCnt="0"/>
      <dgm:spPr/>
    </dgm:pt>
    <dgm:pt modelId="{8720430B-BE3B-4D2D-B3C6-F9F0DC0F2BE7}" type="pres">
      <dgm:prSet presAssocID="{ADACA54D-8D16-42CD-BB97-D4BD925C62DC}" presName="simulatedConn" presStyleLbl="solidFgAcc1" presStyleIdx="1" presStyleCnt="2"/>
      <dgm:spPr/>
    </dgm:pt>
    <dgm:pt modelId="{A9B93570-8E83-4513-B06E-9E27F6BA024B}" type="pres">
      <dgm:prSet presAssocID="{ADACA54D-8D16-42CD-BB97-D4BD925C62DC}" presName="vSp2" presStyleCnt="0"/>
      <dgm:spPr/>
    </dgm:pt>
    <dgm:pt modelId="{5EBC33D8-5500-4987-AF4E-2357380CA4F2}" type="pres">
      <dgm:prSet presAssocID="{ADACA54D-8D16-42CD-BB97-D4BD925C62DC}" presName="sibTrans" presStyleCnt="0"/>
      <dgm:spPr/>
    </dgm:pt>
    <dgm:pt modelId="{F512DE76-2133-4AE7-B2E1-0A2609C0ACD6}" type="pres">
      <dgm:prSet presAssocID="{887BE282-359C-42A2-B8B6-BC7D2B064748}" presName="compositeNode" presStyleCnt="0">
        <dgm:presLayoutVars>
          <dgm:bulletEnabled val="1"/>
        </dgm:presLayoutVars>
      </dgm:prSet>
      <dgm:spPr/>
    </dgm:pt>
    <dgm:pt modelId="{81EC6830-E518-45AB-B68E-A0803790E739}" type="pres">
      <dgm:prSet presAssocID="{887BE282-359C-42A2-B8B6-BC7D2B064748}" presName="bgRect" presStyleLbl="node1" presStyleIdx="2" presStyleCnt="3" custScaleX="115356" custScaleY="110682"/>
      <dgm:spPr/>
      <dgm:t>
        <a:bodyPr/>
        <a:lstStyle/>
        <a:p>
          <a:endParaRPr lang="en-US"/>
        </a:p>
      </dgm:t>
    </dgm:pt>
    <dgm:pt modelId="{8DB749D5-FD36-42F9-BF05-DAFB9F2C6C5B}" type="pres">
      <dgm:prSet presAssocID="{887BE282-359C-42A2-B8B6-BC7D2B064748}" presName="parentNode" presStyleLbl="node1" presStyleIdx="2" presStyleCnt="3">
        <dgm:presLayoutVars>
          <dgm:chMax val="0"/>
          <dgm:bulletEnabled val="1"/>
        </dgm:presLayoutVars>
      </dgm:prSet>
      <dgm:spPr/>
      <dgm:t>
        <a:bodyPr/>
        <a:lstStyle/>
        <a:p>
          <a:endParaRPr lang="en-US"/>
        </a:p>
      </dgm:t>
    </dgm:pt>
    <dgm:pt modelId="{44D6A776-5DAA-42E7-93F6-75B3782F3576}" type="pres">
      <dgm:prSet presAssocID="{887BE282-359C-42A2-B8B6-BC7D2B064748}" presName="childNode" presStyleLbl="node1" presStyleIdx="2" presStyleCnt="3">
        <dgm:presLayoutVars>
          <dgm:bulletEnabled val="1"/>
        </dgm:presLayoutVars>
      </dgm:prSet>
      <dgm:spPr/>
      <dgm:t>
        <a:bodyPr/>
        <a:lstStyle/>
        <a:p>
          <a:endParaRPr lang="en-US"/>
        </a:p>
      </dgm:t>
    </dgm:pt>
  </dgm:ptLst>
  <dgm:cxnLst>
    <dgm:cxn modelId="{45C3C67D-764A-40B7-A4F4-E7FDEC327B90}" type="presOf" srcId="{5FE08ABD-4B32-4458-A305-314E172A34CB}" destId="{44D6A776-5DAA-42E7-93F6-75B3782F3576}" srcOrd="0" destOrd="1" presId="urn:microsoft.com/office/officeart/2005/8/layout/hProcess7"/>
    <dgm:cxn modelId="{0414957B-DE05-48C1-8110-CA9754B21E05}" type="presOf" srcId="{60D1D35E-7B37-4F27-8F68-84A9C934CC74}" destId="{D074B8BE-6EC1-4AF2-A5CA-E320A79B8223}" srcOrd="0" destOrd="0" presId="urn:microsoft.com/office/officeart/2005/8/layout/hProcess7"/>
    <dgm:cxn modelId="{D1304BDA-2D49-42CF-8054-9CAD7048B257}" srcId="{60D1D35E-7B37-4F27-8F68-84A9C934CC74}" destId="{82478864-5462-4B5D-823A-6BDD643E604F}" srcOrd="0" destOrd="0" parTransId="{16B6EDE6-4BE7-4DD9-A508-2490B66013E0}" sibTransId="{15B851FC-06DC-4FAC-8CC9-EA4A4BECE4F2}"/>
    <dgm:cxn modelId="{BDD9013C-32E0-4714-A96E-66F41ECE7D74}" type="presOf" srcId="{DC51EDDC-5072-4727-BD16-A6D378954970}" destId="{44D6A776-5DAA-42E7-93F6-75B3782F3576}" srcOrd="0" destOrd="3" presId="urn:microsoft.com/office/officeart/2005/8/layout/hProcess7"/>
    <dgm:cxn modelId="{4482E419-E1CD-4FC9-B98F-3C6224B1733E}" type="presOf" srcId="{1B97EDDB-62B8-45F4-95E8-BE532D8569ED}" destId="{44D6A776-5DAA-42E7-93F6-75B3782F3576}" srcOrd="0" destOrd="0" presId="urn:microsoft.com/office/officeart/2005/8/layout/hProcess7"/>
    <dgm:cxn modelId="{578FE0B3-BD1A-4DC6-BE2B-0E7C415184FD}" type="presOf" srcId="{DD3C9975-8518-467B-8030-A1E6709EC6C4}" destId="{6175ADA5-AF0A-4548-9494-13E752B26E1D}" srcOrd="0" destOrd="0" presId="urn:microsoft.com/office/officeart/2005/8/layout/hProcess7"/>
    <dgm:cxn modelId="{32E4C0A4-5F0A-448D-B7FB-55D58FAA8811}" type="presOf" srcId="{7E5EE416-4638-4287-88E7-8867F4138C51}" destId="{BEB2590B-E800-4406-8D28-3A4E7545F7A3}" srcOrd="0" destOrd="0" presId="urn:microsoft.com/office/officeart/2005/8/layout/hProcess7"/>
    <dgm:cxn modelId="{4C40EAF4-50E5-4EFB-BE7F-EA95B10C39EA}" srcId="{60D1D35E-7B37-4F27-8F68-84A9C934CC74}" destId="{F2658240-EC32-4776-85B3-5B17B906A4E5}" srcOrd="1" destOrd="0" parTransId="{0055C55D-2DDF-464D-9438-DA6205CC70A0}" sibTransId="{ADACA54D-8D16-42CD-BB97-D4BD925C62DC}"/>
    <dgm:cxn modelId="{9DBF9354-C55C-4A42-9419-EE9E3E616D3D}" type="presOf" srcId="{F2658240-EC32-4776-85B3-5B17B906A4E5}" destId="{49A86C14-9D83-4726-AE05-57D6D4849DE5}" srcOrd="1" destOrd="0" presId="urn:microsoft.com/office/officeart/2005/8/layout/hProcess7"/>
    <dgm:cxn modelId="{F64CE9D6-DAF1-4BBD-A22B-E3E740E2D0FF}" srcId="{887BE282-359C-42A2-B8B6-BC7D2B064748}" destId="{1B97EDDB-62B8-45F4-95E8-BE532D8569ED}" srcOrd="0" destOrd="0" parTransId="{3E25FBBC-B373-4883-BEFC-6E54B8F270AB}" sibTransId="{7B4DCD02-9DB3-4261-9635-9D4B3DBDFF19}"/>
    <dgm:cxn modelId="{3054408A-C91B-4447-BE57-2E963C1ADA4B}" srcId="{60D1D35E-7B37-4F27-8F68-84A9C934CC74}" destId="{887BE282-359C-42A2-B8B6-BC7D2B064748}" srcOrd="2" destOrd="0" parTransId="{97EA2BD1-D47E-4542-9AD6-C44C15C47AFA}" sibTransId="{09719D95-4C09-4245-82B7-CF67A485E96D}"/>
    <dgm:cxn modelId="{D32DC80C-A8F4-4373-8936-5C735196070F}" type="presOf" srcId="{4E651CAF-BC54-417F-BCC7-A17E88F718C1}" destId="{44D6A776-5DAA-42E7-93F6-75B3782F3576}" srcOrd="0" destOrd="2" presId="urn:microsoft.com/office/officeart/2005/8/layout/hProcess7"/>
    <dgm:cxn modelId="{9E1AB01F-1CCD-4E9D-8E25-60C2D8043DD6}" type="presOf" srcId="{82478864-5462-4B5D-823A-6BDD643E604F}" destId="{01273B7A-4FB6-4004-8A39-3EF932230C91}" srcOrd="1" destOrd="0" presId="urn:microsoft.com/office/officeart/2005/8/layout/hProcess7"/>
    <dgm:cxn modelId="{FAE5C81E-3C43-4422-BE5E-7004CBC10860}" type="presOf" srcId="{887BE282-359C-42A2-B8B6-BC7D2B064748}" destId="{81EC6830-E518-45AB-B68E-A0803790E739}" srcOrd="0" destOrd="0" presId="urn:microsoft.com/office/officeart/2005/8/layout/hProcess7"/>
    <dgm:cxn modelId="{252D68CD-EEAF-414D-9277-2C51D9315DC3}" type="presOf" srcId="{82478864-5462-4B5D-823A-6BDD643E604F}" destId="{53CAE45B-1B3D-4FCE-A52D-6ADD72272C4A}" srcOrd="0" destOrd="0" presId="urn:microsoft.com/office/officeart/2005/8/layout/hProcess7"/>
    <dgm:cxn modelId="{99ECB0A7-5899-4E4E-9F75-C50A72C43D3F}" type="presOf" srcId="{887BE282-359C-42A2-B8B6-BC7D2B064748}" destId="{8DB749D5-FD36-42F9-BF05-DAFB9F2C6C5B}" srcOrd="1" destOrd="0" presId="urn:microsoft.com/office/officeart/2005/8/layout/hProcess7"/>
    <dgm:cxn modelId="{32204194-601C-4EDE-8F18-21584DFFA05F}" type="presOf" srcId="{F2658240-EC32-4776-85B3-5B17B906A4E5}" destId="{69D826D4-1889-450D-846D-DE209B2F3CB6}" srcOrd="0" destOrd="0" presId="urn:microsoft.com/office/officeart/2005/8/layout/hProcess7"/>
    <dgm:cxn modelId="{1C93D6D1-BDB6-4558-8563-596A234459D8}" srcId="{F2658240-EC32-4776-85B3-5B17B906A4E5}" destId="{DD3C9975-8518-467B-8030-A1E6709EC6C4}" srcOrd="0" destOrd="0" parTransId="{4BC9F394-8FD4-404F-909F-71FB9ADC9FD3}" sibTransId="{BA0702ED-B7A5-4D62-9EED-111F705CD84F}"/>
    <dgm:cxn modelId="{EB214246-48E5-4C2F-9C82-C35298D4BC5A}" srcId="{887BE282-359C-42A2-B8B6-BC7D2B064748}" destId="{4E651CAF-BC54-417F-BCC7-A17E88F718C1}" srcOrd="2" destOrd="0" parTransId="{007BE301-534D-4228-8088-9D80A9575F76}" sibTransId="{C964CA73-EB29-4A84-A528-1067A6E97B83}"/>
    <dgm:cxn modelId="{DF41BC5E-0031-4582-99BF-A75228B12735}" srcId="{887BE282-359C-42A2-B8B6-BC7D2B064748}" destId="{DC51EDDC-5072-4727-BD16-A6D378954970}" srcOrd="3" destOrd="0" parTransId="{112690D1-56B9-476D-981E-1E2B4D5187D0}" sibTransId="{29748DB3-10D8-41C0-98B0-512560C13BBB}"/>
    <dgm:cxn modelId="{EB5C987E-86F5-43B3-A8ED-20B1D0B033AE}" srcId="{82478864-5462-4B5D-823A-6BDD643E604F}" destId="{7E5EE416-4638-4287-88E7-8867F4138C51}" srcOrd="0" destOrd="0" parTransId="{FF46BF9E-6FE8-4100-B3D3-C3868E0E855E}" sibTransId="{92421E42-5EBE-465B-AF5A-ECA96E9F8F96}"/>
    <dgm:cxn modelId="{480E3BCB-2B86-4826-895D-2E088D1D26FA}" srcId="{887BE282-359C-42A2-B8B6-BC7D2B064748}" destId="{5FE08ABD-4B32-4458-A305-314E172A34CB}" srcOrd="1" destOrd="0" parTransId="{BB6CCF84-991D-4DD3-BA33-121A381522BD}" sibTransId="{1B4F5F8E-7A3E-4FA5-A9F0-C6D0CE71DD5C}"/>
    <dgm:cxn modelId="{BC5CEBE4-9905-4664-BBFD-C5A4782E56DC}" type="presParOf" srcId="{D074B8BE-6EC1-4AF2-A5CA-E320A79B8223}" destId="{1B558818-0C69-49E1-98F3-4A8A391B60D9}" srcOrd="0" destOrd="0" presId="urn:microsoft.com/office/officeart/2005/8/layout/hProcess7"/>
    <dgm:cxn modelId="{1CF56929-33EC-4724-BBF7-1B5D38B5038C}" type="presParOf" srcId="{1B558818-0C69-49E1-98F3-4A8A391B60D9}" destId="{53CAE45B-1B3D-4FCE-A52D-6ADD72272C4A}" srcOrd="0" destOrd="0" presId="urn:microsoft.com/office/officeart/2005/8/layout/hProcess7"/>
    <dgm:cxn modelId="{613A8919-3047-4068-8511-A7BAB9346665}" type="presParOf" srcId="{1B558818-0C69-49E1-98F3-4A8A391B60D9}" destId="{01273B7A-4FB6-4004-8A39-3EF932230C91}" srcOrd="1" destOrd="0" presId="urn:microsoft.com/office/officeart/2005/8/layout/hProcess7"/>
    <dgm:cxn modelId="{6342E84A-6858-46B3-BF20-0381EEEF136C}" type="presParOf" srcId="{1B558818-0C69-49E1-98F3-4A8A391B60D9}" destId="{BEB2590B-E800-4406-8D28-3A4E7545F7A3}" srcOrd="2" destOrd="0" presId="urn:microsoft.com/office/officeart/2005/8/layout/hProcess7"/>
    <dgm:cxn modelId="{BD10F8EF-642D-43D1-B986-A453DFB352C3}" type="presParOf" srcId="{D074B8BE-6EC1-4AF2-A5CA-E320A79B8223}" destId="{370D329E-DE09-462F-81FC-33534C190AD4}" srcOrd="1" destOrd="0" presId="urn:microsoft.com/office/officeart/2005/8/layout/hProcess7"/>
    <dgm:cxn modelId="{BF3044DE-703A-48CF-A1E9-C424B23B5DAD}" type="presParOf" srcId="{D074B8BE-6EC1-4AF2-A5CA-E320A79B8223}" destId="{B54A89A9-BE8B-4953-ADC2-6CED0AEAB2EF}" srcOrd="2" destOrd="0" presId="urn:microsoft.com/office/officeart/2005/8/layout/hProcess7"/>
    <dgm:cxn modelId="{0E1B3A99-2CDD-4EE8-A195-4AB0C9A439D0}" type="presParOf" srcId="{B54A89A9-BE8B-4953-ADC2-6CED0AEAB2EF}" destId="{5713244D-420D-4314-9BB6-3D4A4EB2443C}" srcOrd="0" destOrd="0" presId="urn:microsoft.com/office/officeart/2005/8/layout/hProcess7"/>
    <dgm:cxn modelId="{F6356992-793E-4869-B05E-9A115B8E41E2}" type="presParOf" srcId="{B54A89A9-BE8B-4953-ADC2-6CED0AEAB2EF}" destId="{B6102687-DFDC-4901-9980-E983E65ADAF4}" srcOrd="1" destOrd="0" presId="urn:microsoft.com/office/officeart/2005/8/layout/hProcess7"/>
    <dgm:cxn modelId="{C2F5B13A-E31F-4F52-A13B-A7693687958D}" type="presParOf" srcId="{B54A89A9-BE8B-4953-ADC2-6CED0AEAB2EF}" destId="{B33BB8EF-3832-44E1-A867-8127938B8DC5}" srcOrd="2" destOrd="0" presId="urn:microsoft.com/office/officeart/2005/8/layout/hProcess7"/>
    <dgm:cxn modelId="{1E76021B-2480-412C-B92D-C7F973DA1919}" type="presParOf" srcId="{D074B8BE-6EC1-4AF2-A5CA-E320A79B8223}" destId="{B72FD0E6-5BF0-4F6D-BCEE-222F87528D1C}" srcOrd="3" destOrd="0" presId="urn:microsoft.com/office/officeart/2005/8/layout/hProcess7"/>
    <dgm:cxn modelId="{3902B32F-BCC9-4D99-8205-EB070C083F5C}" type="presParOf" srcId="{D074B8BE-6EC1-4AF2-A5CA-E320A79B8223}" destId="{141EBFB2-38E6-4ED6-AFE6-6EEF0BF07B6D}" srcOrd="4" destOrd="0" presId="urn:microsoft.com/office/officeart/2005/8/layout/hProcess7"/>
    <dgm:cxn modelId="{2F558BD6-553D-47E5-AD64-61AE6CF7155C}" type="presParOf" srcId="{141EBFB2-38E6-4ED6-AFE6-6EEF0BF07B6D}" destId="{69D826D4-1889-450D-846D-DE209B2F3CB6}" srcOrd="0" destOrd="0" presId="urn:microsoft.com/office/officeart/2005/8/layout/hProcess7"/>
    <dgm:cxn modelId="{019F2480-D782-4109-86CB-9F152BC687A2}" type="presParOf" srcId="{141EBFB2-38E6-4ED6-AFE6-6EEF0BF07B6D}" destId="{49A86C14-9D83-4726-AE05-57D6D4849DE5}" srcOrd="1" destOrd="0" presId="urn:microsoft.com/office/officeart/2005/8/layout/hProcess7"/>
    <dgm:cxn modelId="{D6534A4D-2956-4AC8-A62E-9931E6716279}" type="presParOf" srcId="{141EBFB2-38E6-4ED6-AFE6-6EEF0BF07B6D}" destId="{6175ADA5-AF0A-4548-9494-13E752B26E1D}" srcOrd="2" destOrd="0" presId="urn:microsoft.com/office/officeart/2005/8/layout/hProcess7"/>
    <dgm:cxn modelId="{DB9603C8-E35F-4F73-8232-ECC5F211E76F}" type="presParOf" srcId="{D074B8BE-6EC1-4AF2-A5CA-E320A79B8223}" destId="{8285AE04-ECD7-4658-9EFD-A989115C491F}" srcOrd="5" destOrd="0" presId="urn:microsoft.com/office/officeart/2005/8/layout/hProcess7"/>
    <dgm:cxn modelId="{D0661E15-C741-46B6-88E9-F4D541D4ECF8}" type="presParOf" srcId="{D074B8BE-6EC1-4AF2-A5CA-E320A79B8223}" destId="{E362CCE4-20F2-4513-9F7A-A4D6CB1A9D10}" srcOrd="6" destOrd="0" presId="urn:microsoft.com/office/officeart/2005/8/layout/hProcess7"/>
    <dgm:cxn modelId="{6751CA11-AA50-4AC4-8B5A-817CFF7B5F67}" type="presParOf" srcId="{E362CCE4-20F2-4513-9F7A-A4D6CB1A9D10}" destId="{C567C3D3-264C-4CF2-80EB-268E9045C06B}" srcOrd="0" destOrd="0" presId="urn:microsoft.com/office/officeart/2005/8/layout/hProcess7"/>
    <dgm:cxn modelId="{BDBABAA3-3A44-4297-A021-C767DEBAC273}" type="presParOf" srcId="{E362CCE4-20F2-4513-9F7A-A4D6CB1A9D10}" destId="{8720430B-BE3B-4D2D-B3C6-F9F0DC0F2BE7}" srcOrd="1" destOrd="0" presId="urn:microsoft.com/office/officeart/2005/8/layout/hProcess7"/>
    <dgm:cxn modelId="{E68DC1B1-5F84-4132-98B3-D72F73F4A257}" type="presParOf" srcId="{E362CCE4-20F2-4513-9F7A-A4D6CB1A9D10}" destId="{A9B93570-8E83-4513-B06E-9E27F6BA024B}" srcOrd="2" destOrd="0" presId="urn:microsoft.com/office/officeart/2005/8/layout/hProcess7"/>
    <dgm:cxn modelId="{61AA62D2-635B-4D1B-83F2-F574AEEAA60E}" type="presParOf" srcId="{D074B8BE-6EC1-4AF2-A5CA-E320A79B8223}" destId="{5EBC33D8-5500-4987-AF4E-2357380CA4F2}" srcOrd="7" destOrd="0" presId="urn:microsoft.com/office/officeart/2005/8/layout/hProcess7"/>
    <dgm:cxn modelId="{5895E056-3870-462A-9F4F-4B65A03F3743}" type="presParOf" srcId="{D074B8BE-6EC1-4AF2-A5CA-E320A79B8223}" destId="{F512DE76-2133-4AE7-B2E1-0A2609C0ACD6}" srcOrd="8" destOrd="0" presId="urn:microsoft.com/office/officeart/2005/8/layout/hProcess7"/>
    <dgm:cxn modelId="{8C09BFD1-0AF5-42B1-BA4D-3228B5C736CB}" type="presParOf" srcId="{F512DE76-2133-4AE7-B2E1-0A2609C0ACD6}" destId="{81EC6830-E518-45AB-B68E-A0803790E739}" srcOrd="0" destOrd="0" presId="urn:microsoft.com/office/officeart/2005/8/layout/hProcess7"/>
    <dgm:cxn modelId="{FDDF97A2-9718-4E2D-962B-4B25E3ED23A3}" type="presParOf" srcId="{F512DE76-2133-4AE7-B2E1-0A2609C0ACD6}" destId="{8DB749D5-FD36-42F9-BF05-DAFB9F2C6C5B}" srcOrd="1" destOrd="0" presId="urn:microsoft.com/office/officeart/2005/8/layout/hProcess7"/>
    <dgm:cxn modelId="{489C35D1-B571-4778-824E-F9C1B79342CC}" type="presParOf" srcId="{F512DE76-2133-4AE7-B2E1-0A2609C0ACD6}" destId="{44D6A776-5DAA-42E7-93F6-75B3782F3576}"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8790AC-85CF-4A2F-9002-1728BAE909D7}" type="doc">
      <dgm:prSet loTypeId="urn:microsoft.com/office/officeart/2005/8/layout/cycle1" loCatId="cycle" qsTypeId="urn:microsoft.com/office/officeart/2005/8/quickstyle/simple5" qsCatId="simple" csTypeId="urn:microsoft.com/office/officeart/2005/8/colors/accent3_2" csCatId="accent3" phldr="1"/>
      <dgm:spPr/>
      <dgm:t>
        <a:bodyPr/>
        <a:lstStyle/>
        <a:p>
          <a:endParaRPr lang="en-US"/>
        </a:p>
      </dgm:t>
    </dgm:pt>
    <dgm:pt modelId="{10E8313D-9CFC-4870-B69E-80DCC5A97E1E}">
      <dgm:prSet phldrT="[Text]" custT="1"/>
      <dgm:spPr/>
      <dgm:t>
        <a:bodyPr/>
        <a:lstStyle/>
        <a:p>
          <a:r>
            <a:rPr lang="en-US" sz="2800" b="1" dirty="0" smtClean="0">
              <a:solidFill>
                <a:schemeClr val="bg1"/>
              </a:solidFill>
            </a:rPr>
            <a:t>Crop</a:t>
          </a:r>
          <a:endParaRPr lang="en-US" sz="2800" b="1" dirty="0">
            <a:solidFill>
              <a:schemeClr val="bg1"/>
            </a:solidFill>
          </a:endParaRPr>
        </a:p>
      </dgm:t>
    </dgm:pt>
    <dgm:pt modelId="{24B36ABF-E6B8-4E5B-8199-72440ADA6997}" type="parTrans" cxnId="{9CD4115A-DD64-4656-A633-C37BB31EA578}">
      <dgm:prSet/>
      <dgm:spPr/>
      <dgm:t>
        <a:bodyPr/>
        <a:lstStyle/>
        <a:p>
          <a:endParaRPr lang="en-US"/>
        </a:p>
      </dgm:t>
    </dgm:pt>
    <dgm:pt modelId="{8240615F-14E0-4BF1-B878-61303046AA59}" type="sibTrans" cxnId="{9CD4115A-DD64-4656-A633-C37BB31EA578}">
      <dgm:prSet/>
      <dgm:spPr/>
      <dgm:t>
        <a:bodyPr/>
        <a:lstStyle/>
        <a:p>
          <a:endParaRPr lang="en-US"/>
        </a:p>
      </dgm:t>
    </dgm:pt>
    <dgm:pt modelId="{71BC0391-2384-4ADF-B30A-4E79B451393A}">
      <dgm:prSet phldrT="[Text]" custT="1"/>
      <dgm:spPr/>
      <dgm:t>
        <a:bodyPr/>
        <a:lstStyle/>
        <a:p>
          <a:r>
            <a:rPr lang="en-US" sz="2800" b="1" dirty="0" smtClean="0">
              <a:solidFill>
                <a:schemeClr val="bg1"/>
              </a:solidFill>
            </a:rPr>
            <a:t>Animal</a:t>
          </a:r>
          <a:endParaRPr lang="en-US" sz="2800" b="1" dirty="0">
            <a:solidFill>
              <a:schemeClr val="bg1"/>
            </a:solidFill>
          </a:endParaRPr>
        </a:p>
      </dgm:t>
    </dgm:pt>
    <dgm:pt modelId="{962FFD14-5D2D-4377-99C7-C89DCD69FAB3}" type="parTrans" cxnId="{E7D452E3-3955-4524-AB81-5F4EDCD16FD0}">
      <dgm:prSet/>
      <dgm:spPr/>
      <dgm:t>
        <a:bodyPr/>
        <a:lstStyle/>
        <a:p>
          <a:endParaRPr lang="en-US"/>
        </a:p>
      </dgm:t>
    </dgm:pt>
    <dgm:pt modelId="{E1DE95B6-7CB8-42F5-AEEE-368D9FAB7256}" type="sibTrans" cxnId="{E7D452E3-3955-4524-AB81-5F4EDCD16FD0}">
      <dgm:prSet/>
      <dgm:spPr/>
      <dgm:t>
        <a:bodyPr/>
        <a:lstStyle/>
        <a:p>
          <a:endParaRPr lang="en-US"/>
        </a:p>
      </dgm:t>
    </dgm:pt>
    <dgm:pt modelId="{D06E1EAE-9777-44FD-98DB-070AD539E466}">
      <dgm:prSet phldrT="[Text]" custT="1"/>
      <dgm:spPr/>
      <dgm:t>
        <a:bodyPr/>
        <a:lstStyle/>
        <a:p>
          <a:r>
            <a:rPr lang="en-US" sz="2800" b="1" dirty="0" smtClean="0">
              <a:solidFill>
                <a:schemeClr val="bg1"/>
              </a:solidFill>
            </a:rPr>
            <a:t>Soil</a:t>
          </a:r>
          <a:endParaRPr lang="en-US" sz="2800" b="1" dirty="0">
            <a:solidFill>
              <a:schemeClr val="bg1"/>
            </a:solidFill>
          </a:endParaRPr>
        </a:p>
      </dgm:t>
    </dgm:pt>
    <dgm:pt modelId="{F0B12230-D7B1-4E49-9735-15F4E9BB4501}" type="parTrans" cxnId="{1C106DAC-4E53-4E3E-A8D9-7759EC56F99E}">
      <dgm:prSet/>
      <dgm:spPr/>
      <dgm:t>
        <a:bodyPr/>
        <a:lstStyle/>
        <a:p>
          <a:endParaRPr lang="en-US"/>
        </a:p>
      </dgm:t>
    </dgm:pt>
    <dgm:pt modelId="{446C40EF-9F88-4FE3-BC25-17AD1867411D}" type="sibTrans" cxnId="{1C106DAC-4E53-4E3E-A8D9-7759EC56F99E}">
      <dgm:prSet/>
      <dgm:spPr/>
      <dgm:t>
        <a:bodyPr/>
        <a:lstStyle/>
        <a:p>
          <a:endParaRPr lang="en-US"/>
        </a:p>
      </dgm:t>
    </dgm:pt>
    <dgm:pt modelId="{5E9829C3-3D64-488E-BF47-E3A87DF0BB0D}" type="pres">
      <dgm:prSet presAssocID="{708790AC-85CF-4A2F-9002-1728BAE909D7}" presName="cycle" presStyleCnt="0">
        <dgm:presLayoutVars>
          <dgm:dir/>
          <dgm:resizeHandles val="exact"/>
        </dgm:presLayoutVars>
      </dgm:prSet>
      <dgm:spPr/>
      <dgm:t>
        <a:bodyPr/>
        <a:lstStyle/>
        <a:p>
          <a:endParaRPr lang="en-US"/>
        </a:p>
      </dgm:t>
    </dgm:pt>
    <dgm:pt modelId="{F83F1171-9B40-4D64-8516-8319776CBA53}" type="pres">
      <dgm:prSet presAssocID="{10E8313D-9CFC-4870-B69E-80DCC5A97E1E}" presName="dummy" presStyleCnt="0"/>
      <dgm:spPr/>
    </dgm:pt>
    <dgm:pt modelId="{C5FB1884-D0F0-4895-9880-96294837949F}" type="pres">
      <dgm:prSet presAssocID="{10E8313D-9CFC-4870-B69E-80DCC5A97E1E}" presName="node" presStyleLbl="revTx" presStyleIdx="0" presStyleCnt="3">
        <dgm:presLayoutVars>
          <dgm:bulletEnabled val="1"/>
        </dgm:presLayoutVars>
      </dgm:prSet>
      <dgm:spPr/>
      <dgm:t>
        <a:bodyPr/>
        <a:lstStyle/>
        <a:p>
          <a:endParaRPr lang="en-US"/>
        </a:p>
      </dgm:t>
    </dgm:pt>
    <dgm:pt modelId="{95FD4F27-CFFF-4C09-B8D5-A298734B50C5}" type="pres">
      <dgm:prSet presAssocID="{8240615F-14E0-4BF1-B878-61303046AA59}" presName="sibTrans" presStyleLbl="node1" presStyleIdx="0" presStyleCnt="3"/>
      <dgm:spPr/>
      <dgm:t>
        <a:bodyPr/>
        <a:lstStyle/>
        <a:p>
          <a:endParaRPr lang="en-US"/>
        </a:p>
      </dgm:t>
    </dgm:pt>
    <dgm:pt modelId="{4ADF5EB4-96BA-4811-B5DA-6E126A0A30DA}" type="pres">
      <dgm:prSet presAssocID="{71BC0391-2384-4ADF-B30A-4E79B451393A}" presName="dummy" presStyleCnt="0"/>
      <dgm:spPr/>
    </dgm:pt>
    <dgm:pt modelId="{3D9D3DDE-C739-4CA6-B582-61B664198DEE}" type="pres">
      <dgm:prSet presAssocID="{71BC0391-2384-4ADF-B30A-4E79B451393A}" presName="node" presStyleLbl="revTx" presStyleIdx="1" presStyleCnt="3" custScaleX="133389" custRadScaleRad="116018" custRadScaleInc="2458">
        <dgm:presLayoutVars>
          <dgm:bulletEnabled val="1"/>
        </dgm:presLayoutVars>
      </dgm:prSet>
      <dgm:spPr/>
      <dgm:t>
        <a:bodyPr/>
        <a:lstStyle/>
        <a:p>
          <a:endParaRPr lang="en-US"/>
        </a:p>
      </dgm:t>
    </dgm:pt>
    <dgm:pt modelId="{72E21B8B-9AA6-41BE-AB92-BF124408E5F2}" type="pres">
      <dgm:prSet presAssocID="{E1DE95B6-7CB8-42F5-AEEE-368D9FAB7256}" presName="sibTrans" presStyleLbl="node1" presStyleIdx="1" presStyleCnt="3"/>
      <dgm:spPr/>
      <dgm:t>
        <a:bodyPr/>
        <a:lstStyle/>
        <a:p>
          <a:endParaRPr lang="en-US"/>
        </a:p>
      </dgm:t>
    </dgm:pt>
    <dgm:pt modelId="{F0538E4F-DEED-4869-9FAC-A97E8DE40B8A}" type="pres">
      <dgm:prSet presAssocID="{D06E1EAE-9777-44FD-98DB-070AD539E466}" presName="dummy" presStyleCnt="0"/>
      <dgm:spPr/>
    </dgm:pt>
    <dgm:pt modelId="{24C36061-43C6-460F-8512-3B51031A5793}" type="pres">
      <dgm:prSet presAssocID="{D06E1EAE-9777-44FD-98DB-070AD539E466}" presName="node" presStyleLbl="revTx" presStyleIdx="2" presStyleCnt="3">
        <dgm:presLayoutVars>
          <dgm:bulletEnabled val="1"/>
        </dgm:presLayoutVars>
      </dgm:prSet>
      <dgm:spPr/>
      <dgm:t>
        <a:bodyPr/>
        <a:lstStyle/>
        <a:p>
          <a:endParaRPr lang="en-US"/>
        </a:p>
      </dgm:t>
    </dgm:pt>
    <dgm:pt modelId="{16AE5E95-0B54-421D-8201-B8328F8F2C05}" type="pres">
      <dgm:prSet presAssocID="{446C40EF-9F88-4FE3-BC25-17AD1867411D}" presName="sibTrans" presStyleLbl="node1" presStyleIdx="2" presStyleCnt="3"/>
      <dgm:spPr/>
      <dgm:t>
        <a:bodyPr/>
        <a:lstStyle/>
        <a:p>
          <a:endParaRPr lang="en-US"/>
        </a:p>
      </dgm:t>
    </dgm:pt>
  </dgm:ptLst>
  <dgm:cxnLst>
    <dgm:cxn modelId="{1C106DAC-4E53-4E3E-A8D9-7759EC56F99E}" srcId="{708790AC-85CF-4A2F-9002-1728BAE909D7}" destId="{D06E1EAE-9777-44FD-98DB-070AD539E466}" srcOrd="2" destOrd="0" parTransId="{F0B12230-D7B1-4E49-9735-15F4E9BB4501}" sibTransId="{446C40EF-9F88-4FE3-BC25-17AD1867411D}"/>
    <dgm:cxn modelId="{CD88C7ED-789F-4504-92A1-13728DBDA03F}" type="presOf" srcId="{D06E1EAE-9777-44FD-98DB-070AD539E466}" destId="{24C36061-43C6-460F-8512-3B51031A5793}" srcOrd="0" destOrd="0" presId="urn:microsoft.com/office/officeart/2005/8/layout/cycle1"/>
    <dgm:cxn modelId="{45F20A1D-8BC2-414D-BE31-A6EFD5723633}" type="presOf" srcId="{71BC0391-2384-4ADF-B30A-4E79B451393A}" destId="{3D9D3DDE-C739-4CA6-B582-61B664198DEE}" srcOrd="0" destOrd="0" presId="urn:microsoft.com/office/officeart/2005/8/layout/cycle1"/>
    <dgm:cxn modelId="{9CD4115A-DD64-4656-A633-C37BB31EA578}" srcId="{708790AC-85CF-4A2F-9002-1728BAE909D7}" destId="{10E8313D-9CFC-4870-B69E-80DCC5A97E1E}" srcOrd="0" destOrd="0" parTransId="{24B36ABF-E6B8-4E5B-8199-72440ADA6997}" sibTransId="{8240615F-14E0-4BF1-B878-61303046AA59}"/>
    <dgm:cxn modelId="{E5BC991A-28CC-4D25-8BC7-902FE78451B0}" type="presOf" srcId="{708790AC-85CF-4A2F-9002-1728BAE909D7}" destId="{5E9829C3-3D64-488E-BF47-E3A87DF0BB0D}" srcOrd="0" destOrd="0" presId="urn:microsoft.com/office/officeart/2005/8/layout/cycle1"/>
    <dgm:cxn modelId="{6F7906AA-AA00-4A66-ABC2-5250DD7A4025}" type="presOf" srcId="{8240615F-14E0-4BF1-B878-61303046AA59}" destId="{95FD4F27-CFFF-4C09-B8D5-A298734B50C5}" srcOrd="0" destOrd="0" presId="urn:microsoft.com/office/officeart/2005/8/layout/cycle1"/>
    <dgm:cxn modelId="{EDC7F6B3-55A4-4023-84D6-ED30F4CECFEB}" type="presOf" srcId="{E1DE95B6-7CB8-42F5-AEEE-368D9FAB7256}" destId="{72E21B8B-9AA6-41BE-AB92-BF124408E5F2}" srcOrd="0" destOrd="0" presId="urn:microsoft.com/office/officeart/2005/8/layout/cycle1"/>
    <dgm:cxn modelId="{E7D452E3-3955-4524-AB81-5F4EDCD16FD0}" srcId="{708790AC-85CF-4A2F-9002-1728BAE909D7}" destId="{71BC0391-2384-4ADF-B30A-4E79B451393A}" srcOrd="1" destOrd="0" parTransId="{962FFD14-5D2D-4377-99C7-C89DCD69FAB3}" sibTransId="{E1DE95B6-7CB8-42F5-AEEE-368D9FAB7256}"/>
    <dgm:cxn modelId="{157F794F-5A6E-4F05-9970-2E7CF055C0F0}" type="presOf" srcId="{10E8313D-9CFC-4870-B69E-80DCC5A97E1E}" destId="{C5FB1884-D0F0-4895-9880-96294837949F}" srcOrd="0" destOrd="0" presId="urn:microsoft.com/office/officeart/2005/8/layout/cycle1"/>
    <dgm:cxn modelId="{1E24A66D-9C44-4A0B-AE3A-948DFF6821CF}" type="presOf" srcId="{446C40EF-9F88-4FE3-BC25-17AD1867411D}" destId="{16AE5E95-0B54-421D-8201-B8328F8F2C05}" srcOrd="0" destOrd="0" presId="urn:microsoft.com/office/officeart/2005/8/layout/cycle1"/>
    <dgm:cxn modelId="{D308526D-AB78-45E5-9021-27B13F7F9BFC}" type="presParOf" srcId="{5E9829C3-3D64-488E-BF47-E3A87DF0BB0D}" destId="{F83F1171-9B40-4D64-8516-8319776CBA53}" srcOrd="0" destOrd="0" presId="urn:microsoft.com/office/officeart/2005/8/layout/cycle1"/>
    <dgm:cxn modelId="{B8080290-A320-469D-B043-213ED2FC1F7B}" type="presParOf" srcId="{5E9829C3-3D64-488E-BF47-E3A87DF0BB0D}" destId="{C5FB1884-D0F0-4895-9880-96294837949F}" srcOrd="1" destOrd="0" presId="urn:microsoft.com/office/officeart/2005/8/layout/cycle1"/>
    <dgm:cxn modelId="{445587C2-A393-4534-B0BB-11452B569AE8}" type="presParOf" srcId="{5E9829C3-3D64-488E-BF47-E3A87DF0BB0D}" destId="{95FD4F27-CFFF-4C09-B8D5-A298734B50C5}" srcOrd="2" destOrd="0" presId="urn:microsoft.com/office/officeart/2005/8/layout/cycle1"/>
    <dgm:cxn modelId="{FE8011BF-F13E-4D53-AC2E-A7AA3FE1E352}" type="presParOf" srcId="{5E9829C3-3D64-488E-BF47-E3A87DF0BB0D}" destId="{4ADF5EB4-96BA-4811-B5DA-6E126A0A30DA}" srcOrd="3" destOrd="0" presId="urn:microsoft.com/office/officeart/2005/8/layout/cycle1"/>
    <dgm:cxn modelId="{B7D9DA83-893D-4F0B-9A40-C4F71819107E}" type="presParOf" srcId="{5E9829C3-3D64-488E-BF47-E3A87DF0BB0D}" destId="{3D9D3DDE-C739-4CA6-B582-61B664198DEE}" srcOrd="4" destOrd="0" presId="urn:microsoft.com/office/officeart/2005/8/layout/cycle1"/>
    <dgm:cxn modelId="{528893A1-559E-4177-B174-D0D4A5E6C8A1}" type="presParOf" srcId="{5E9829C3-3D64-488E-BF47-E3A87DF0BB0D}" destId="{72E21B8B-9AA6-41BE-AB92-BF124408E5F2}" srcOrd="5" destOrd="0" presId="urn:microsoft.com/office/officeart/2005/8/layout/cycle1"/>
    <dgm:cxn modelId="{6D124105-4F91-49C1-914C-9EC98591E8E7}" type="presParOf" srcId="{5E9829C3-3D64-488E-BF47-E3A87DF0BB0D}" destId="{F0538E4F-DEED-4869-9FAC-A97E8DE40B8A}" srcOrd="6" destOrd="0" presId="urn:microsoft.com/office/officeart/2005/8/layout/cycle1"/>
    <dgm:cxn modelId="{2D589605-7DD9-4333-8BD7-518D87AAF57B}" type="presParOf" srcId="{5E9829C3-3D64-488E-BF47-E3A87DF0BB0D}" destId="{24C36061-43C6-460F-8512-3B51031A5793}" srcOrd="7" destOrd="0" presId="urn:microsoft.com/office/officeart/2005/8/layout/cycle1"/>
    <dgm:cxn modelId="{F99C3032-2D7E-43D8-957C-DB501AB2BF35}" type="presParOf" srcId="{5E9829C3-3D64-488E-BF47-E3A87DF0BB0D}" destId="{16AE5E95-0B54-421D-8201-B8328F8F2C05}" srcOrd="8"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0AFDF7-3696-4929-9AED-5B4B64ECE5F0}"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67AB11C4-3FB7-45AB-9E36-6B2300DCF66D}">
      <dgm:prSet phldrT="[Text]" custT="1"/>
      <dgm:spPr/>
      <dgm:t>
        <a:bodyPr/>
        <a:lstStyle/>
        <a:p>
          <a:pPr>
            <a:spcAft>
              <a:spcPts val="0"/>
            </a:spcAft>
          </a:pPr>
          <a:r>
            <a:rPr lang="en-US" sz="1800" dirty="0" smtClean="0"/>
            <a:t>Air Quality Forecast Modeling</a:t>
          </a:r>
          <a:endParaRPr lang="en-US" sz="1800" dirty="0"/>
        </a:p>
      </dgm:t>
    </dgm:pt>
    <dgm:pt modelId="{984A50B1-0F57-4779-BAA8-C29F0FD2BE42}" type="parTrans" cxnId="{7B6AEEF2-ED18-4A71-B2EB-113DE172B16D}">
      <dgm:prSet/>
      <dgm:spPr/>
      <dgm:t>
        <a:bodyPr/>
        <a:lstStyle/>
        <a:p>
          <a:endParaRPr lang="en-US" sz="2000"/>
        </a:p>
      </dgm:t>
    </dgm:pt>
    <dgm:pt modelId="{059CB8CE-FADA-4270-B1B6-49A135E18638}" type="sibTrans" cxnId="{7B6AEEF2-ED18-4A71-B2EB-113DE172B16D}">
      <dgm:prSet/>
      <dgm:spPr/>
      <dgm:t>
        <a:bodyPr/>
        <a:lstStyle/>
        <a:p>
          <a:endParaRPr lang="en-US" sz="2000"/>
        </a:p>
      </dgm:t>
    </dgm:pt>
    <dgm:pt modelId="{A9CECE81-D519-4C81-8D0E-81C5C87BAF27}">
      <dgm:prSet phldrT="[Text]" custT="1"/>
      <dgm:spPr/>
      <dgm:t>
        <a:bodyPr/>
        <a:lstStyle/>
        <a:p>
          <a:pPr>
            <a:spcAft>
              <a:spcPts val="0"/>
            </a:spcAft>
          </a:pPr>
          <a:r>
            <a:rPr lang="en-US" sz="1800" dirty="0" smtClean="0"/>
            <a:t>Emissions Modeling</a:t>
          </a:r>
          <a:endParaRPr lang="en-US" sz="1800" dirty="0"/>
        </a:p>
      </dgm:t>
    </dgm:pt>
    <dgm:pt modelId="{C445C60A-96A7-4B68-A752-E8C1F99D2612}" type="parTrans" cxnId="{19DFCEED-FFD6-49B6-9A18-FE4211AAB3C3}">
      <dgm:prSet/>
      <dgm:spPr/>
      <dgm:t>
        <a:bodyPr/>
        <a:lstStyle/>
        <a:p>
          <a:endParaRPr lang="en-US" sz="2000"/>
        </a:p>
      </dgm:t>
    </dgm:pt>
    <dgm:pt modelId="{86E14230-9BC1-48B8-A9A7-A618C15CB175}" type="sibTrans" cxnId="{19DFCEED-FFD6-49B6-9A18-FE4211AAB3C3}">
      <dgm:prSet/>
      <dgm:spPr/>
      <dgm:t>
        <a:bodyPr/>
        <a:lstStyle/>
        <a:p>
          <a:endParaRPr lang="en-US" sz="2000"/>
        </a:p>
      </dgm:t>
    </dgm:pt>
    <dgm:pt modelId="{D756CCE7-E1F7-4F4A-86E8-4B6DA997B813}">
      <dgm:prSet phldrT="[Text]" custT="1"/>
      <dgm:spPr/>
      <dgm:t>
        <a:bodyPr/>
        <a:lstStyle/>
        <a:p>
          <a:pPr>
            <a:spcAft>
              <a:spcPts val="0"/>
            </a:spcAft>
          </a:pPr>
          <a:r>
            <a:rPr lang="en-US" sz="1800" dirty="0" smtClean="0"/>
            <a:t>Surface-Atmosphere Exchange Modeling</a:t>
          </a:r>
          <a:endParaRPr lang="en-US" sz="1800" dirty="0"/>
        </a:p>
      </dgm:t>
    </dgm:pt>
    <dgm:pt modelId="{ECD1EFF0-A189-4A9B-B85B-A2110D7F37F9}" type="parTrans" cxnId="{B090B6FB-8C2A-4447-9F7F-886628EEC549}">
      <dgm:prSet/>
      <dgm:spPr/>
      <dgm:t>
        <a:bodyPr/>
        <a:lstStyle/>
        <a:p>
          <a:endParaRPr lang="en-US" sz="2000"/>
        </a:p>
      </dgm:t>
    </dgm:pt>
    <dgm:pt modelId="{7E4871DE-4EFD-4C9E-952D-D389286900A2}" type="sibTrans" cxnId="{B090B6FB-8C2A-4447-9F7F-886628EEC549}">
      <dgm:prSet/>
      <dgm:spPr/>
      <dgm:t>
        <a:bodyPr/>
        <a:lstStyle/>
        <a:p>
          <a:endParaRPr lang="en-US" sz="2000"/>
        </a:p>
      </dgm:t>
    </dgm:pt>
    <dgm:pt modelId="{9EEE0A9C-242D-41B8-A4FF-4045CBCCE16D}">
      <dgm:prSet custT="1"/>
      <dgm:spPr/>
      <dgm:t>
        <a:bodyPr/>
        <a:lstStyle/>
        <a:p>
          <a:pPr>
            <a:spcAft>
              <a:spcPts val="0"/>
            </a:spcAft>
          </a:pPr>
          <a:r>
            <a:rPr lang="en-US" sz="1400" dirty="0" smtClean="0"/>
            <a:t>Pius Lee</a:t>
          </a:r>
          <a:endParaRPr lang="en-US" sz="1400" dirty="0"/>
        </a:p>
      </dgm:t>
    </dgm:pt>
    <dgm:pt modelId="{0B2FD75C-9E19-4528-BB5E-44DCBCBB09D6}" type="parTrans" cxnId="{3577BA9B-8382-4A74-948B-5FB3A0B71D75}">
      <dgm:prSet/>
      <dgm:spPr/>
      <dgm:t>
        <a:bodyPr/>
        <a:lstStyle/>
        <a:p>
          <a:endParaRPr lang="en-US" sz="2000"/>
        </a:p>
      </dgm:t>
    </dgm:pt>
    <dgm:pt modelId="{08857D8F-0850-4CAC-894E-D81CBD1C1DE6}" type="sibTrans" cxnId="{3577BA9B-8382-4A74-948B-5FB3A0B71D75}">
      <dgm:prSet/>
      <dgm:spPr/>
      <dgm:t>
        <a:bodyPr/>
        <a:lstStyle/>
        <a:p>
          <a:endParaRPr lang="en-US" sz="2000"/>
        </a:p>
      </dgm:t>
    </dgm:pt>
    <dgm:pt modelId="{B150C144-4B2C-4B5E-A67C-05652A39A0F5}">
      <dgm:prSet custT="1"/>
      <dgm:spPr/>
      <dgm:t>
        <a:bodyPr/>
        <a:lstStyle/>
        <a:p>
          <a:pPr>
            <a:spcAft>
              <a:spcPts val="0"/>
            </a:spcAft>
          </a:pPr>
          <a:r>
            <a:rPr lang="en-US" sz="1400" dirty="0" smtClean="0"/>
            <a:t>Daniel Tong</a:t>
          </a:r>
          <a:endParaRPr lang="en-US" sz="1400" dirty="0"/>
        </a:p>
      </dgm:t>
    </dgm:pt>
    <dgm:pt modelId="{6130635A-C6CE-4E68-84B1-D4D9378477AE}" type="parTrans" cxnId="{44281592-DBFB-41F7-8AEF-CB440537720C}">
      <dgm:prSet/>
      <dgm:spPr/>
      <dgm:t>
        <a:bodyPr/>
        <a:lstStyle/>
        <a:p>
          <a:endParaRPr lang="en-US" sz="2000"/>
        </a:p>
      </dgm:t>
    </dgm:pt>
    <dgm:pt modelId="{4FF72F38-6629-42E9-A3D9-678189A30F87}" type="sibTrans" cxnId="{44281592-DBFB-41F7-8AEF-CB440537720C}">
      <dgm:prSet/>
      <dgm:spPr/>
      <dgm:t>
        <a:bodyPr/>
        <a:lstStyle/>
        <a:p>
          <a:endParaRPr lang="en-US" sz="2000"/>
        </a:p>
      </dgm:t>
    </dgm:pt>
    <dgm:pt modelId="{A39515D7-9387-49FB-9232-7C7BF9E72799}">
      <dgm:prSet custT="1"/>
      <dgm:spPr/>
      <dgm:t>
        <a:bodyPr/>
        <a:lstStyle/>
        <a:p>
          <a:pPr>
            <a:spcAft>
              <a:spcPts val="0"/>
            </a:spcAft>
          </a:pPr>
          <a:r>
            <a:rPr lang="en-US" sz="1400" dirty="0" smtClean="0"/>
            <a:t>Rick Saylor</a:t>
          </a:r>
          <a:endParaRPr lang="en-US" sz="1400" dirty="0"/>
        </a:p>
      </dgm:t>
    </dgm:pt>
    <dgm:pt modelId="{DB9E8FB5-B2F8-4BC0-8A38-A5DAEE3D27C2}" type="parTrans" cxnId="{B40C9627-8787-42DE-BB97-D6B1164E447F}">
      <dgm:prSet/>
      <dgm:spPr/>
      <dgm:t>
        <a:bodyPr/>
        <a:lstStyle/>
        <a:p>
          <a:endParaRPr lang="en-US" sz="2000"/>
        </a:p>
      </dgm:t>
    </dgm:pt>
    <dgm:pt modelId="{87D69DBE-E48E-4C9D-81DF-9B9D39381929}" type="sibTrans" cxnId="{B40C9627-8787-42DE-BB97-D6B1164E447F}">
      <dgm:prSet/>
      <dgm:spPr/>
      <dgm:t>
        <a:bodyPr/>
        <a:lstStyle/>
        <a:p>
          <a:endParaRPr lang="en-US" sz="2000"/>
        </a:p>
      </dgm:t>
    </dgm:pt>
    <dgm:pt modelId="{9EEFA68C-21D0-4F56-B093-13A3F3EC3637}">
      <dgm:prSet custT="1"/>
      <dgm:spPr/>
      <dgm:t>
        <a:bodyPr/>
        <a:lstStyle/>
        <a:p>
          <a:pPr>
            <a:spcAft>
              <a:spcPts val="0"/>
            </a:spcAft>
          </a:pPr>
          <a:r>
            <a:rPr lang="en-US" sz="1800" dirty="0" smtClean="0"/>
            <a:t>Atmospheric Mercury Modeling</a:t>
          </a:r>
          <a:endParaRPr lang="en-US" sz="1800" dirty="0"/>
        </a:p>
      </dgm:t>
    </dgm:pt>
    <dgm:pt modelId="{0BA547BF-B349-4714-AB47-32CB6DEA8401}" type="parTrans" cxnId="{85786C8F-C470-404E-B5B5-89248D07882B}">
      <dgm:prSet/>
      <dgm:spPr/>
      <dgm:t>
        <a:bodyPr/>
        <a:lstStyle/>
        <a:p>
          <a:endParaRPr lang="en-US" sz="2000"/>
        </a:p>
      </dgm:t>
    </dgm:pt>
    <dgm:pt modelId="{8C155801-C9E1-4079-AB51-B66B2F17B6F0}" type="sibTrans" cxnId="{85786C8F-C470-404E-B5B5-89248D07882B}">
      <dgm:prSet/>
      <dgm:spPr/>
      <dgm:t>
        <a:bodyPr/>
        <a:lstStyle/>
        <a:p>
          <a:endParaRPr lang="en-US" sz="2000"/>
        </a:p>
      </dgm:t>
    </dgm:pt>
    <dgm:pt modelId="{22C34A23-E791-4E89-BC36-3B5698D806CD}">
      <dgm:prSet custT="1"/>
      <dgm:spPr/>
      <dgm:t>
        <a:bodyPr/>
        <a:lstStyle/>
        <a:p>
          <a:pPr>
            <a:spcAft>
              <a:spcPts val="0"/>
            </a:spcAft>
          </a:pPr>
          <a:r>
            <a:rPr lang="en-US" sz="1400" dirty="0" smtClean="0"/>
            <a:t>Mark Cohen</a:t>
          </a:r>
          <a:endParaRPr lang="en-US" sz="1400" dirty="0"/>
        </a:p>
      </dgm:t>
    </dgm:pt>
    <dgm:pt modelId="{4311CE9F-197F-4869-8B2B-F6357D531477}" type="parTrans" cxnId="{6C5D49C2-B13A-448F-A856-020D11DC5B38}">
      <dgm:prSet/>
      <dgm:spPr/>
      <dgm:t>
        <a:bodyPr/>
        <a:lstStyle/>
        <a:p>
          <a:endParaRPr lang="en-US" sz="2000"/>
        </a:p>
      </dgm:t>
    </dgm:pt>
    <dgm:pt modelId="{CFFD233F-184F-455C-A25F-DBA59C986DB4}" type="sibTrans" cxnId="{6C5D49C2-B13A-448F-A856-020D11DC5B38}">
      <dgm:prSet/>
      <dgm:spPr/>
      <dgm:t>
        <a:bodyPr/>
        <a:lstStyle/>
        <a:p>
          <a:endParaRPr lang="en-US" sz="2000"/>
        </a:p>
      </dgm:t>
    </dgm:pt>
    <dgm:pt modelId="{7560BA25-1A14-4B51-9303-5874F75397D2}">
      <dgm:prSet custT="1"/>
      <dgm:spPr/>
      <dgm:t>
        <a:bodyPr/>
        <a:lstStyle/>
        <a:p>
          <a:pPr>
            <a:spcAft>
              <a:spcPts val="0"/>
            </a:spcAft>
          </a:pPr>
          <a:r>
            <a:rPr lang="en-US" sz="1800" dirty="0" smtClean="0"/>
            <a:t>Atmospheric Mercury Measurements</a:t>
          </a:r>
          <a:endParaRPr lang="en-US" sz="1800" dirty="0"/>
        </a:p>
      </dgm:t>
    </dgm:pt>
    <dgm:pt modelId="{D69BBA48-DAFA-46D4-A5FC-AA81991C74DD}" type="parTrans" cxnId="{D415AA57-4B15-4F55-8E32-334F9D26D8B9}">
      <dgm:prSet/>
      <dgm:spPr/>
      <dgm:t>
        <a:bodyPr/>
        <a:lstStyle/>
        <a:p>
          <a:endParaRPr lang="en-US" sz="2000"/>
        </a:p>
      </dgm:t>
    </dgm:pt>
    <dgm:pt modelId="{7844DB68-B44A-4DD9-AF4F-9D6ACC74CF21}" type="sibTrans" cxnId="{D415AA57-4B15-4F55-8E32-334F9D26D8B9}">
      <dgm:prSet/>
      <dgm:spPr/>
      <dgm:t>
        <a:bodyPr/>
        <a:lstStyle/>
        <a:p>
          <a:endParaRPr lang="en-US" sz="2000"/>
        </a:p>
      </dgm:t>
    </dgm:pt>
    <dgm:pt modelId="{B8343371-68D3-4031-BCA0-56C73106C126}">
      <dgm:prSet custT="1"/>
      <dgm:spPr/>
      <dgm:t>
        <a:bodyPr/>
        <a:lstStyle/>
        <a:p>
          <a:pPr>
            <a:spcAft>
              <a:spcPts val="0"/>
            </a:spcAft>
          </a:pPr>
          <a:r>
            <a:rPr lang="en-US" sz="1400" dirty="0" smtClean="0"/>
            <a:t>Winston Luke</a:t>
          </a:r>
          <a:endParaRPr lang="en-US" sz="1400" dirty="0"/>
        </a:p>
      </dgm:t>
    </dgm:pt>
    <dgm:pt modelId="{16A2F13D-A227-4BEB-A8B0-C5DF721310DC}" type="parTrans" cxnId="{D1D00F85-93D5-47BA-9ADC-E339E13DF309}">
      <dgm:prSet/>
      <dgm:spPr/>
      <dgm:t>
        <a:bodyPr/>
        <a:lstStyle/>
        <a:p>
          <a:endParaRPr lang="en-US" sz="2000"/>
        </a:p>
      </dgm:t>
    </dgm:pt>
    <dgm:pt modelId="{C3398911-5093-4A4B-A1C2-8C227BE52CB4}" type="sibTrans" cxnId="{D1D00F85-93D5-47BA-9ADC-E339E13DF309}">
      <dgm:prSet/>
      <dgm:spPr/>
      <dgm:t>
        <a:bodyPr/>
        <a:lstStyle/>
        <a:p>
          <a:endParaRPr lang="en-US" sz="2000"/>
        </a:p>
      </dgm:t>
    </dgm:pt>
    <dgm:pt modelId="{2447FCA0-6705-40B8-9B5B-225C8B4C0AF5}">
      <dgm:prSet custT="1"/>
      <dgm:spPr/>
      <dgm:t>
        <a:bodyPr/>
        <a:lstStyle/>
        <a:p>
          <a:pPr>
            <a:spcAft>
              <a:spcPts val="0"/>
            </a:spcAft>
          </a:pPr>
          <a:r>
            <a:rPr lang="en-US" sz="1800" dirty="0" smtClean="0"/>
            <a:t>Atmospheric Deposition</a:t>
          </a:r>
          <a:endParaRPr lang="en-US" sz="1800" dirty="0"/>
        </a:p>
      </dgm:t>
    </dgm:pt>
    <dgm:pt modelId="{2D132FDF-1893-429C-B1A6-D7AFF6D484AA}" type="parTrans" cxnId="{8BA7926D-34E8-4615-B841-C23DB23F23F6}">
      <dgm:prSet/>
      <dgm:spPr/>
      <dgm:t>
        <a:bodyPr/>
        <a:lstStyle/>
        <a:p>
          <a:endParaRPr lang="en-US" sz="2000"/>
        </a:p>
      </dgm:t>
    </dgm:pt>
    <dgm:pt modelId="{75932CD2-45A9-4B59-A358-796126DFBF2D}" type="sibTrans" cxnId="{8BA7926D-34E8-4615-B841-C23DB23F23F6}">
      <dgm:prSet/>
      <dgm:spPr/>
      <dgm:t>
        <a:bodyPr/>
        <a:lstStyle/>
        <a:p>
          <a:endParaRPr lang="en-US" sz="2000"/>
        </a:p>
      </dgm:t>
    </dgm:pt>
    <dgm:pt modelId="{15723035-3CBE-4472-9C0B-BE60BBAB69C7}">
      <dgm:prSet custT="1"/>
      <dgm:spPr/>
      <dgm:t>
        <a:bodyPr/>
        <a:lstStyle/>
        <a:p>
          <a:pPr>
            <a:spcAft>
              <a:spcPts val="0"/>
            </a:spcAft>
          </a:pPr>
          <a:r>
            <a:rPr lang="en-US" sz="1800" dirty="0" smtClean="0"/>
            <a:t>ARL Contributions to the WMO Atmospheric Deposition Program</a:t>
          </a:r>
          <a:endParaRPr lang="en-US" sz="1800" dirty="0"/>
        </a:p>
      </dgm:t>
    </dgm:pt>
    <dgm:pt modelId="{66945192-B11C-4C98-8F3E-692224746194}" type="parTrans" cxnId="{CDD3E783-BF33-421F-9544-1A6D96D547A3}">
      <dgm:prSet/>
      <dgm:spPr/>
      <dgm:t>
        <a:bodyPr/>
        <a:lstStyle/>
        <a:p>
          <a:endParaRPr lang="en-US" sz="2000"/>
        </a:p>
      </dgm:t>
    </dgm:pt>
    <dgm:pt modelId="{113CDB1F-1975-4232-BBA0-29CF5E4283B0}" type="sibTrans" cxnId="{CDD3E783-BF33-421F-9544-1A6D96D547A3}">
      <dgm:prSet/>
      <dgm:spPr/>
      <dgm:t>
        <a:bodyPr/>
        <a:lstStyle/>
        <a:p>
          <a:endParaRPr lang="en-US" sz="2000"/>
        </a:p>
      </dgm:t>
    </dgm:pt>
    <dgm:pt modelId="{1E6E3EDD-F49A-47ED-8F78-39FB4BED4289}">
      <dgm:prSet custT="1"/>
      <dgm:spPr/>
      <dgm:t>
        <a:bodyPr/>
        <a:lstStyle/>
        <a:p>
          <a:pPr>
            <a:spcAft>
              <a:spcPts val="0"/>
            </a:spcAft>
          </a:pPr>
          <a:r>
            <a:rPr lang="en-US" sz="1400" dirty="0" smtClean="0"/>
            <a:t>LaToya Myles</a:t>
          </a:r>
          <a:endParaRPr lang="en-US" sz="1400" dirty="0"/>
        </a:p>
      </dgm:t>
    </dgm:pt>
    <dgm:pt modelId="{17D92642-CB75-43A3-B25E-B82A81B76363}" type="parTrans" cxnId="{C124B839-6A44-43F6-BEBD-00F588A4DA32}">
      <dgm:prSet/>
      <dgm:spPr/>
      <dgm:t>
        <a:bodyPr/>
        <a:lstStyle/>
        <a:p>
          <a:endParaRPr lang="en-US" sz="2000"/>
        </a:p>
      </dgm:t>
    </dgm:pt>
    <dgm:pt modelId="{E58A84E2-6CFF-4110-A301-7CBD444D3F56}" type="sibTrans" cxnId="{C124B839-6A44-43F6-BEBD-00F588A4DA32}">
      <dgm:prSet/>
      <dgm:spPr/>
      <dgm:t>
        <a:bodyPr/>
        <a:lstStyle/>
        <a:p>
          <a:endParaRPr lang="en-US" sz="2000"/>
        </a:p>
      </dgm:t>
    </dgm:pt>
    <dgm:pt modelId="{E7FAD429-95B7-48DF-BEAB-908EB99FA39A}">
      <dgm:prSet custT="1"/>
      <dgm:spPr/>
      <dgm:t>
        <a:bodyPr/>
        <a:lstStyle/>
        <a:p>
          <a:pPr>
            <a:spcAft>
              <a:spcPts val="0"/>
            </a:spcAft>
          </a:pPr>
          <a:r>
            <a:rPr lang="en-US" sz="1400" dirty="0" smtClean="0"/>
            <a:t>Rick Artz</a:t>
          </a:r>
          <a:endParaRPr lang="en-US" sz="1400" dirty="0"/>
        </a:p>
      </dgm:t>
    </dgm:pt>
    <dgm:pt modelId="{B549F287-29A6-46E9-BA7B-074D688DC456}" type="parTrans" cxnId="{8A20EAB5-F497-45E0-B24D-70807127C5F8}">
      <dgm:prSet/>
      <dgm:spPr/>
      <dgm:t>
        <a:bodyPr/>
        <a:lstStyle/>
        <a:p>
          <a:endParaRPr lang="en-US" sz="2000"/>
        </a:p>
      </dgm:t>
    </dgm:pt>
    <dgm:pt modelId="{C4134550-66D9-4CF7-B07C-EF614BDB36D4}" type="sibTrans" cxnId="{8A20EAB5-F497-45E0-B24D-70807127C5F8}">
      <dgm:prSet/>
      <dgm:spPr/>
      <dgm:t>
        <a:bodyPr/>
        <a:lstStyle/>
        <a:p>
          <a:endParaRPr lang="en-US" sz="2000"/>
        </a:p>
      </dgm:t>
    </dgm:pt>
    <dgm:pt modelId="{058135E9-D687-41A5-A9B4-6C5782E19482}" type="pres">
      <dgm:prSet presAssocID="{390AFDF7-3696-4929-9AED-5B4B64ECE5F0}" presName="Name0" presStyleCnt="0">
        <dgm:presLayoutVars>
          <dgm:chMax val="7"/>
          <dgm:chPref val="7"/>
          <dgm:dir/>
        </dgm:presLayoutVars>
      </dgm:prSet>
      <dgm:spPr/>
      <dgm:t>
        <a:bodyPr/>
        <a:lstStyle/>
        <a:p>
          <a:endParaRPr lang="en-US"/>
        </a:p>
      </dgm:t>
    </dgm:pt>
    <dgm:pt modelId="{243DE29C-A097-4C4C-BCA7-AA10DA16DACF}" type="pres">
      <dgm:prSet presAssocID="{390AFDF7-3696-4929-9AED-5B4B64ECE5F0}" presName="Name1" presStyleCnt="0"/>
      <dgm:spPr/>
    </dgm:pt>
    <dgm:pt modelId="{C3C596F6-44CF-40FD-8160-3A7BA071B383}" type="pres">
      <dgm:prSet presAssocID="{390AFDF7-3696-4929-9AED-5B4B64ECE5F0}" presName="cycle" presStyleCnt="0"/>
      <dgm:spPr/>
    </dgm:pt>
    <dgm:pt modelId="{D21C95C9-4D71-4F14-9EBB-E6E42009B4B2}" type="pres">
      <dgm:prSet presAssocID="{390AFDF7-3696-4929-9AED-5B4B64ECE5F0}" presName="srcNode" presStyleLbl="node1" presStyleIdx="0" presStyleCnt="7"/>
      <dgm:spPr/>
    </dgm:pt>
    <dgm:pt modelId="{40C64F2C-52B1-47CC-9886-E28BCFEEE9A6}" type="pres">
      <dgm:prSet presAssocID="{390AFDF7-3696-4929-9AED-5B4B64ECE5F0}" presName="conn" presStyleLbl="parChTrans1D2" presStyleIdx="0" presStyleCnt="1"/>
      <dgm:spPr/>
      <dgm:t>
        <a:bodyPr/>
        <a:lstStyle/>
        <a:p>
          <a:endParaRPr lang="en-US"/>
        </a:p>
      </dgm:t>
    </dgm:pt>
    <dgm:pt modelId="{C7D70E48-1755-452B-91CE-6FC1E9C08105}" type="pres">
      <dgm:prSet presAssocID="{390AFDF7-3696-4929-9AED-5B4B64ECE5F0}" presName="extraNode" presStyleLbl="node1" presStyleIdx="0" presStyleCnt="7"/>
      <dgm:spPr/>
    </dgm:pt>
    <dgm:pt modelId="{21BF9A7A-CD2D-48DE-B040-A34E352F4631}" type="pres">
      <dgm:prSet presAssocID="{390AFDF7-3696-4929-9AED-5B4B64ECE5F0}" presName="dstNode" presStyleLbl="node1" presStyleIdx="0" presStyleCnt="7"/>
      <dgm:spPr/>
    </dgm:pt>
    <dgm:pt modelId="{85360035-072B-4357-A4AC-F32AD1D4362E}" type="pres">
      <dgm:prSet presAssocID="{67AB11C4-3FB7-45AB-9E36-6B2300DCF66D}" presName="text_1" presStyleLbl="node1" presStyleIdx="0" presStyleCnt="7">
        <dgm:presLayoutVars>
          <dgm:bulletEnabled val="1"/>
        </dgm:presLayoutVars>
      </dgm:prSet>
      <dgm:spPr/>
      <dgm:t>
        <a:bodyPr/>
        <a:lstStyle/>
        <a:p>
          <a:endParaRPr lang="en-US"/>
        </a:p>
      </dgm:t>
    </dgm:pt>
    <dgm:pt modelId="{0ED1841D-8514-453D-A019-B583D59B5FBD}" type="pres">
      <dgm:prSet presAssocID="{67AB11C4-3FB7-45AB-9E36-6B2300DCF66D}" presName="accent_1" presStyleCnt="0"/>
      <dgm:spPr/>
    </dgm:pt>
    <dgm:pt modelId="{33407D36-031A-4451-BBB9-4036AD37768E}" type="pres">
      <dgm:prSet presAssocID="{67AB11C4-3FB7-45AB-9E36-6B2300DCF66D}" presName="accentRepeatNode" presStyleLbl="solidFgAcc1" presStyleIdx="0" presStyleCnt="7"/>
      <dgm:spPr/>
    </dgm:pt>
    <dgm:pt modelId="{97F41167-5D45-49C5-8C8F-385B52931EED}" type="pres">
      <dgm:prSet presAssocID="{A9CECE81-D519-4C81-8D0E-81C5C87BAF27}" presName="text_2" presStyleLbl="node1" presStyleIdx="1" presStyleCnt="7">
        <dgm:presLayoutVars>
          <dgm:bulletEnabled val="1"/>
        </dgm:presLayoutVars>
      </dgm:prSet>
      <dgm:spPr/>
      <dgm:t>
        <a:bodyPr/>
        <a:lstStyle/>
        <a:p>
          <a:endParaRPr lang="en-US"/>
        </a:p>
      </dgm:t>
    </dgm:pt>
    <dgm:pt modelId="{D82F1E31-1F19-4453-8399-E6E33917080E}" type="pres">
      <dgm:prSet presAssocID="{A9CECE81-D519-4C81-8D0E-81C5C87BAF27}" presName="accent_2" presStyleCnt="0"/>
      <dgm:spPr/>
    </dgm:pt>
    <dgm:pt modelId="{084672DF-DD8C-4543-8891-A0303A3E7DF0}" type="pres">
      <dgm:prSet presAssocID="{A9CECE81-D519-4C81-8D0E-81C5C87BAF27}" presName="accentRepeatNode" presStyleLbl="solidFgAcc1" presStyleIdx="1" presStyleCnt="7"/>
      <dgm:spPr/>
    </dgm:pt>
    <dgm:pt modelId="{A6A49A1D-6B9B-4413-82FC-7E4A083BECF7}" type="pres">
      <dgm:prSet presAssocID="{D756CCE7-E1F7-4F4A-86E8-4B6DA997B813}" presName="text_3" presStyleLbl="node1" presStyleIdx="2" presStyleCnt="7">
        <dgm:presLayoutVars>
          <dgm:bulletEnabled val="1"/>
        </dgm:presLayoutVars>
      </dgm:prSet>
      <dgm:spPr/>
      <dgm:t>
        <a:bodyPr/>
        <a:lstStyle/>
        <a:p>
          <a:endParaRPr lang="en-US"/>
        </a:p>
      </dgm:t>
    </dgm:pt>
    <dgm:pt modelId="{E2FF1BA1-3C9F-4E49-9151-3D8816FC8694}" type="pres">
      <dgm:prSet presAssocID="{D756CCE7-E1F7-4F4A-86E8-4B6DA997B813}" presName="accent_3" presStyleCnt="0"/>
      <dgm:spPr/>
    </dgm:pt>
    <dgm:pt modelId="{7B90DAF4-9DB7-43C2-8E68-1D7A3D8EA20E}" type="pres">
      <dgm:prSet presAssocID="{D756CCE7-E1F7-4F4A-86E8-4B6DA997B813}" presName="accentRepeatNode" presStyleLbl="solidFgAcc1" presStyleIdx="2" presStyleCnt="7"/>
      <dgm:spPr/>
    </dgm:pt>
    <dgm:pt modelId="{A2739985-09DA-410C-A2EC-6161C1EE6273}" type="pres">
      <dgm:prSet presAssocID="{9EEFA68C-21D0-4F56-B093-13A3F3EC3637}" presName="text_4" presStyleLbl="node1" presStyleIdx="3" presStyleCnt="7">
        <dgm:presLayoutVars>
          <dgm:bulletEnabled val="1"/>
        </dgm:presLayoutVars>
      </dgm:prSet>
      <dgm:spPr/>
      <dgm:t>
        <a:bodyPr/>
        <a:lstStyle/>
        <a:p>
          <a:endParaRPr lang="en-US"/>
        </a:p>
      </dgm:t>
    </dgm:pt>
    <dgm:pt modelId="{6CDE0F17-1424-4A17-A587-7FFE4BBE29F9}" type="pres">
      <dgm:prSet presAssocID="{9EEFA68C-21D0-4F56-B093-13A3F3EC3637}" presName="accent_4" presStyleCnt="0"/>
      <dgm:spPr/>
    </dgm:pt>
    <dgm:pt modelId="{84ED436C-08B4-4C99-829A-94DFE14DBA3D}" type="pres">
      <dgm:prSet presAssocID="{9EEFA68C-21D0-4F56-B093-13A3F3EC3637}" presName="accentRepeatNode" presStyleLbl="solidFgAcc1" presStyleIdx="3" presStyleCnt="7"/>
      <dgm:spPr/>
    </dgm:pt>
    <dgm:pt modelId="{021CF006-7C58-41C7-A71E-A6461CA2AC6F}" type="pres">
      <dgm:prSet presAssocID="{7560BA25-1A14-4B51-9303-5874F75397D2}" presName="text_5" presStyleLbl="node1" presStyleIdx="4" presStyleCnt="7">
        <dgm:presLayoutVars>
          <dgm:bulletEnabled val="1"/>
        </dgm:presLayoutVars>
      </dgm:prSet>
      <dgm:spPr/>
      <dgm:t>
        <a:bodyPr/>
        <a:lstStyle/>
        <a:p>
          <a:endParaRPr lang="en-US"/>
        </a:p>
      </dgm:t>
    </dgm:pt>
    <dgm:pt modelId="{45E8296C-8786-484F-9C26-51F5AF355A28}" type="pres">
      <dgm:prSet presAssocID="{7560BA25-1A14-4B51-9303-5874F75397D2}" presName="accent_5" presStyleCnt="0"/>
      <dgm:spPr/>
    </dgm:pt>
    <dgm:pt modelId="{2E3EFAB3-1395-4628-800F-6658A9EA60CF}" type="pres">
      <dgm:prSet presAssocID="{7560BA25-1A14-4B51-9303-5874F75397D2}" presName="accentRepeatNode" presStyleLbl="solidFgAcc1" presStyleIdx="4" presStyleCnt="7"/>
      <dgm:spPr/>
    </dgm:pt>
    <dgm:pt modelId="{8A9F0D50-B872-4EA2-B6F4-5B63EE8E30FE}" type="pres">
      <dgm:prSet presAssocID="{2447FCA0-6705-40B8-9B5B-225C8B4C0AF5}" presName="text_6" presStyleLbl="node1" presStyleIdx="5" presStyleCnt="7">
        <dgm:presLayoutVars>
          <dgm:bulletEnabled val="1"/>
        </dgm:presLayoutVars>
      </dgm:prSet>
      <dgm:spPr/>
      <dgm:t>
        <a:bodyPr/>
        <a:lstStyle/>
        <a:p>
          <a:endParaRPr lang="en-US"/>
        </a:p>
      </dgm:t>
    </dgm:pt>
    <dgm:pt modelId="{C7303C9D-22D6-4AC8-A946-AA198C636D9B}" type="pres">
      <dgm:prSet presAssocID="{2447FCA0-6705-40B8-9B5B-225C8B4C0AF5}" presName="accent_6" presStyleCnt="0"/>
      <dgm:spPr/>
    </dgm:pt>
    <dgm:pt modelId="{0BE30A83-BFC8-486C-BE5D-156CEC1F8614}" type="pres">
      <dgm:prSet presAssocID="{2447FCA0-6705-40B8-9B5B-225C8B4C0AF5}" presName="accentRepeatNode" presStyleLbl="solidFgAcc1" presStyleIdx="5" presStyleCnt="7"/>
      <dgm:spPr/>
    </dgm:pt>
    <dgm:pt modelId="{916754AD-5F52-43D1-8030-1D47DDAD2C04}" type="pres">
      <dgm:prSet presAssocID="{15723035-3CBE-4472-9C0B-BE60BBAB69C7}" presName="text_7" presStyleLbl="node1" presStyleIdx="6" presStyleCnt="7">
        <dgm:presLayoutVars>
          <dgm:bulletEnabled val="1"/>
        </dgm:presLayoutVars>
      </dgm:prSet>
      <dgm:spPr/>
      <dgm:t>
        <a:bodyPr/>
        <a:lstStyle/>
        <a:p>
          <a:endParaRPr lang="en-US"/>
        </a:p>
      </dgm:t>
    </dgm:pt>
    <dgm:pt modelId="{604AECF5-4A35-45D9-8F2B-165921DB15E5}" type="pres">
      <dgm:prSet presAssocID="{15723035-3CBE-4472-9C0B-BE60BBAB69C7}" presName="accent_7" presStyleCnt="0"/>
      <dgm:spPr/>
    </dgm:pt>
    <dgm:pt modelId="{C6DFB8F0-49B0-416E-BF73-48A7F6741B04}" type="pres">
      <dgm:prSet presAssocID="{15723035-3CBE-4472-9C0B-BE60BBAB69C7}" presName="accentRepeatNode" presStyleLbl="solidFgAcc1" presStyleIdx="6" presStyleCnt="7"/>
      <dgm:spPr/>
    </dgm:pt>
  </dgm:ptLst>
  <dgm:cxnLst>
    <dgm:cxn modelId="{44281592-DBFB-41F7-8AEF-CB440537720C}" srcId="{A9CECE81-D519-4C81-8D0E-81C5C87BAF27}" destId="{B150C144-4B2C-4B5E-A67C-05652A39A0F5}" srcOrd="0" destOrd="0" parTransId="{6130635A-C6CE-4E68-84B1-D4D9378477AE}" sibTransId="{4FF72F38-6629-42E9-A3D9-678189A30F87}"/>
    <dgm:cxn modelId="{84836835-ECB1-453D-BCA4-D9D1BEC899FC}" type="presOf" srcId="{22C34A23-E791-4E89-BC36-3B5698D806CD}" destId="{A2739985-09DA-410C-A2EC-6161C1EE6273}" srcOrd="0" destOrd="1" presId="urn:microsoft.com/office/officeart/2008/layout/VerticalCurvedList"/>
    <dgm:cxn modelId="{6C5D49C2-B13A-448F-A856-020D11DC5B38}" srcId="{9EEFA68C-21D0-4F56-B093-13A3F3EC3637}" destId="{22C34A23-E791-4E89-BC36-3B5698D806CD}" srcOrd="0" destOrd="0" parTransId="{4311CE9F-197F-4869-8B2B-F6357D531477}" sibTransId="{CFFD233F-184F-455C-A25F-DBA59C986DB4}"/>
    <dgm:cxn modelId="{CDD3E783-BF33-421F-9544-1A6D96D547A3}" srcId="{390AFDF7-3696-4929-9AED-5B4B64ECE5F0}" destId="{15723035-3CBE-4472-9C0B-BE60BBAB69C7}" srcOrd="6" destOrd="0" parTransId="{66945192-B11C-4C98-8F3E-692224746194}" sibTransId="{113CDB1F-1975-4232-BBA0-29CF5E4283B0}"/>
    <dgm:cxn modelId="{85786C8F-C470-404E-B5B5-89248D07882B}" srcId="{390AFDF7-3696-4929-9AED-5B4B64ECE5F0}" destId="{9EEFA68C-21D0-4F56-B093-13A3F3EC3637}" srcOrd="3" destOrd="0" parTransId="{0BA547BF-B349-4714-AB47-32CB6DEA8401}" sibTransId="{8C155801-C9E1-4079-AB51-B66B2F17B6F0}"/>
    <dgm:cxn modelId="{3577BA9B-8382-4A74-948B-5FB3A0B71D75}" srcId="{67AB11C4-3FB7-45AB-9E36-6B2300DCF66D}" destId="{9EEE0A9C-242D-41B8-A4FF-4045CBCCE16D}" srcOrd="0" destOrd="0" parTransId="{0B2FD75C-9E19-4528-BB5E-44DCBCBB09D6}" sibTransId="{08857D8F-0850-4CAC-894E-D81CBD1C1DE6}"/>
    <dgm:cxn modelId="{BCF3D8F9-AD01-4F3D-BD75-89F21BFB7017}" type="presOf" srcId="{390AFDF7-3696-4929-9AED-5B4B64ECE5F0}" destId="{058135E9-D687-41A5-A9B4-6C5782E19482}" srcOrd="0" destOrd="0" presId="urn:microsoft.com/office/officeart/2008/layout/VerticalCurvedList"/>
    <dgm:cxn modelId="{29C9B14B-E899-4EC7-97EC-4720667A3B62}" type="presOf" srcId="{A9CECE81-D519-4C81-8D0E-81C5C87BAF27}" destId="{97F41167-5D45-49C5-8C8F-385B52931EED}" srcOrd="0" destOrd="0" presId="urn:microsoft.com/office/officeart/2008/layout/VerticalCurvedList"/>
    <dgm:cxn modelId="{D415AA57-4B15-4F55-8E32-334F9D26D8B9}" srcId="{390AFDF7-3696-4929-9AED-5B4B64ECE5F0}" destId="{7560BA25-1A14-4B51-9303-5874F75397D2}" srcOrd="4" destOrd="0" parTransId="{D69BBA48-DAFA-46D4-A5FC-AA81991C74DD}" sibTransId="{7844DB68-B44A-4DD9-AF4F-9D6ACC74CF21}"/>
    <dgm:cxn modelId="{149B62DB-2859-4F7B-97E8-DEBD30608336}" type="presOf" srcId="{1E6E3EDD-F49A-47ED-8F78-39FB4BED4289}" destId="{8A9F0D50-B872-4EA2-B6F4-5B63EE8E30FE}" srcOrd="0" destOrd="1" presId="urn:microsoft.com/office/officeart/2008/layout/VerticalCurvedList"/>
    <dgm:cxn modelId="{8A20EAB5-F497-45E0-B24D-70807127C5F8}" srcId="{15723035-3CBE-4472-9C0B-BE60BBAB69C7}" destId="{E7FAD429-95B7-48DF-BEAB-908EB99FA39A}" srcOrd="0" destOrd="0" parTransId="{B549F287-29A6-46E9-BA7B-074D688DC456}" sibTransId="{C4134550-66D9-4CF7-B07C-EF614BDB36D4}"/>
    <dgm:cxn modelId="{E1F59472-03AB-4788-BEFE-AE4A7E5D4114}" type="presOf" srcId="{9EEE0A9C-242D-41B8-A4FF-4045CBCCE16D}" destId="{85360035-072B-4357-A4AC-F32AD1D4362E}" srcOrd="0" destOrd="1" presId="urn:microsoft.com/office/officeart/2008/layout/VerticalCurvedList"/>
    <dgm:cxn modelId="{C124B839-6A44-43F6-BEBD-00F588A4DA32}" srcId="{2447FCA0-6705-40B8-9B5B-225C8B4C0AF5}" destId="{1E6E3EDD-F49A-47ED-8F78-39FB4BED4289}" srcOrd="0" destOrd="0" parTransId="{17D92642-CB75-43A3-B25E-B82A81B76363}" sibTransId="{E58A84E2-6CFF-4110-A301-7CBD444D3F56}"/>
    <dgm:cxn modelId="{D1D00F85-93D5-47BA-9ADC-E339E13DF309}" srcId="{7560BA25-1A14-4B51-9303-5874F75397D2}" destId="{B8343371-68D3-4031-BCA0-56C73106C126}" srcOrd="0" destOrd="0" parTransId="{16A2F13D-A227-4BEB-A8B0-C5DF721310DC}" sibTransId="{C3398911-5093-4A4B-A1C2-8C227BE52CB4}"/>
    <dgm:cxn modelId="{7B6AEEF2-ED18-4A71-B2EB-113DE172B16D}" srcId="{390AFDF7-3696-4929-9AED-5B4B64ECE5F0}" destId="{67AB11C4-3FB7-45AB-9E36-6B2300DCF66D}" srcOrd="0" destOrd="0" parTransId="{984A50B1-0F57-4779-BAA8-C29F0FD2BE42}" sibTransId="{059CB8CE-FADA-4270-B1B6-49A135E18638}"/>
    <dgm:cxn modelId="{57C74321-ABF8-4765-A50B-DD7B94426751}" type="presOf" srcId="{9EEFA68C-21D0-4F56-B093-13A3F3EC3637}" destId="{A2739985-09DA-410C-A2EC-6161C1EE6273}" srcOrd="0" destOrd="0" presId="urn:microsoft.com/office/officeart/2008/layout/VerticalCurvedList"/>
    <dgm:cxn modelId="{C4F441C4-992D-4D92-9F6A-40E707162FB8}" type="presOf" srcId="{E7FAD429-95B7-48DF-BEAB-908EB99FA39A}" destId="{916754AD-5F52-43D1-8030-1D47DDAD2C04}" srcOrd="0" destOrd="1" presId="urn:microsoft.com/office/officeart/2008/layout/VerticalCurvedList"/>
    <dgm:cxn modelId="{8BA7926D-34E8-4615-B841-C23DB23F23F6}" srcId="{390AFDF7-3696-4929-9AED-5B4B64ECE5F0}" destId="{2447FCA0-6705-40B8-9B5B-225C8B4C0AF5}" srcOrd="5" destOrd="0" parTransId="{2D132FDF-1893-429C-B1A6-D7AFF6D484AA}" sibTransId="{75932CD2-45A9-4B59-A358-796126DFBF2D}"/>
    <dgm:cxn modelId="{711CC88D-B6EC-491C-8CDD-0363900CBF84}" type="presOf" srcId="{15723035-3CBE-4472-9C0B-BE60BBAB69C7}" destId="{916754AD-5F52-43D1-8030-1D47DDAD2C04}" srcOrd="0" destOrd="0" presId="urn:microsoft.com/office/officeart/2008/layout/VerticalCurvedList"/>
    <dgm:cxn modelId="{8CB2C564-4192-4C94-98D5-15491B3CCDC0}" type="presOf" srcId="{D756CCE7-E1F7-4F4A-86E8-4B6DA997B813}" destId="{A6A49A1D-6B9B-4413-82FC-7E4A083BECF7}" srcOrd="0" destOrd="0" presId="urn:microsoft.com/office/officeart/2008/layout/VerticalCurvedList"/>
    <dgm:cxn modelId="{B090B6FB-8C2A-4447-9F7F-886628EEC549}" srcId="{390AFDF7-3696-4929-9AED-5B4B64ECE5F0}" destId="{D756CCE7-E1F7-4F4A-86E8-4B6DA997B813}" srcOrd="2" destOrd="0" parTransId="{ECD1EFF0-A189-4A9B-B85B-A2110D7F37F9}" sibTransId="{7E4871DE-4EFD-4C9E-952D-D389286900A2}"/>
    <dgm:cxn modelId="{E3BE335E-5615-436B-8E35-6BD7F2708B03}" type="presOf" srcId="{A39515D7-9387-49FB-9232-7C7BF9E72799}" destId="{A6A49A1D-6B9B-4413-82FC-7E4A083BECF7}" srcOrd="0" destOrd="1" presId="urn:microsoft.com/office/officeart/2008/layout/VerticalCurvedList"/>
    <dgm:cxn modelId="{BFA32D6E-0833-4994-A3EB-A702E8B59692}" type="presOf" srcId="{7560BA25-1A14-4B51-9303-5874F75397D2}" destId="{021CF006-7C58-41C7-A71E-A6461CA2AC6F}" srcOrd="0" destOrd="0" presId="urn:microsoft.com/office/officeart/2008/layout/VerticalCurvedList"/>
    <dgm:cxn modelId="{7C588E37-BDD9-4E6F-AA74-2756BAE620FF}" type="presOf" srcId="{B8343371-68D3-4031-BCA0-56C73106C126}" destId="{021CF006-7C58-41C7-A71E-A6461CA2AC6F}" srcOrd="0" destOrd="1" presId="urn:microsoft.com/office/officeart/2008/layout/VerticalCurvedList"/>
    <dgm:cxn modelId="{BFE9AE26-1727-44D5-B308-CA64A73A0692}" type="presOf" srcId="{67AB11C4-3FB7-45AB-9E36-6B2300DCF66D}" destId="{85360035-072B-4357-A4AC-F32AD1D4362E}" srcOrd="0" destOrd="0" presId="urn:microsoft.com/office/officeart/2008/layout/VerticalCurvedList"/>
    <dgm:cxn modelId="{34F4F83A-03A3-4327-9CF2-2269C3A126C7}" type="presOf" srcId="{2447FCA0-6705-40B8-9B5B-225C8B4C0AF5}" destId="{8A9F0D50-B872-4EA2-B6F4-5B63EE8E30FE}" srcOrd="0" destOrd="0" presId="urn:microsoft.com/office/officeart/2008/layout/VerticalCurvedList"/>
    <dgm:cxn modelId="{AC672A25-E9A2-4FFC-AC0C-D5C8E9CCE053}" type="presOf" srcId="{B150C144-4B2C-4B5E-A67C-05652A39A0F5}" destId="{97F41167-5D45-49C5-8C8F-385B52931EED}" srcOrd="0" destOrd="1" presId="urn:microsoft.com/office/officeart/2008/layout/VerticalCurvedList"/>
    <dgm:cxn modelId="{19DFCEED-FFD6-49B6-9A18-FE4211AAB3C3}" srcId="{390AFDF7-3696-4929-9AED-5B4B64ECE5F0}" destId="{A9CECE81-D519-4C81-8D0E-81C5C87BAF27}" srcOrd="1" destOrd="0" parTransId="{C445C60A-96A7-4B68-A752-E8C1F99D2612}" sibTransId="{86E14230-9BC1-48B8-A9A7-A618C15CB175}"/>
    <dgm:cxn modelId="{B40C9627-8787-42DE-BB97-D6B1164E447F}" srcId="{D756CCE7-E1F7-4F4A-86E8-4B6DA997B813}" destId="{A39515D7-9387-49FB-9232-7C7BF9E72799}" srcOrd="0" destOrd="0" parTransId="{DB9E8FB5-B2F8-4BC0-8A38-A5DAEE3D27C2}" sibTransId="{87D69DBE-E48E-4C9D-81DF-9B9D39381929}"/>
    <dgm:cxn modelId="{B5A8BE44-C9A9-4AC8-BA43-5852E3F90056}" type="presOf" srcId="{08857D8F-0850-4CAC-894E-D81CBD1C1DE6}" destId="{40C64F2C-52B1-47CC-9886-E28BCFEEE9A6}" srcOrd="0" destOrd="0" presId="urn:microsoft.com/office/officeart/2008/layout/VerticalCurvedList"/>
    <dgm:cxn modelId="{F35676FB-EAC1-4F76-A6F9-E22D325512A5}" type="presParOf" srcId="{058135E9-D687-41A5-A9B4-6C5782E19482}" destId="{243DE29C-A097-4C4C-BCA7-AA10DA16DACF}" srcOrd="0" destOrd="0" presId="urn:microsoft.com/office/officeart/2008/layout/VerticalCurvedList"/>
    <dgm:cxn modelId="{A1C81B06-331C-4309-868A-B418360CFDE2}" type="presParOf" srcId="{243DE29C-A097-4C4C-BCA7-AA10DA16DACF}" destId="{C3C596F6-44CF-40FD-8160-3A7BA071B383}" srcOrd="0" destOrd="0" presId="urn:microsoft.com/office/officeart/2008/layout/VerticalCurvedList"/>
    <dgm:cxn modelId="{69385E3D-104A-49C9-969E-AAD9BC4B991F}" type="presParOf" srcId="{C3C596F6-44CF-40FD-8160-3A7BA071B383}" destId="{D21C95C9-4D71-4F14-9EBB-E6E42009B4B2}" srcOrd="0" destOrd="0" presId="urn:microsoft.com/office/officeart/2008/layout/VerticalCurvedList"/>
    <dgm:cxn modelId="{DBB2A439-994F-4FCD-9C2A-10002E85463C}" type="presParOf" srcId="{C3C596F6-44CF-40FD-8160-3A7BA071B383}" destId="{40C64F2C-52B1-47CC-9886-E28BCFEEE9A6}" srcOrd="1" destOrd="0" presId="urn:microsoft.com/office/officeart/2008/layout/VerticalCurvedList"/>
    <dgm:cxn modelId="{07887F09-DDB6-49DF-82FE-3258A8DD3097}" type="presParOf" srcId="{C3C596F6-44CF-40FD-8160-3A7BA071B383}" destId="{C7D70E48-1755-452B-91CE-6FC1E9C08105}" srcOrd="2" destOrd="0" presId="urn:microsoft.com/office/officeart/2008/layout/VerticalCurvedList"/>
    <dgm:cxn modelId="{504A8C94-C0F8-4D58-8A67-7577C3E584D0}" type="presParOf" srcId="{C3C596F6-44CF-40FD-8160-3A7BA071B383}" destId="{21BF9A7A-CD2D-48DE-B040-A34E352F4631}" srcOrd="3" destOrd="0" presId="urn:microsoft.com/office/officeart/2008/layout/VerticalCurvedList"/>
    <dgm:cxn modelId="{6EA84ED6-4D28-4182-85ED-741CC0A79715}" type="presParOf" srcId="{243DE29C-A097-4C4C-BCA7-AA10DA16DACF}" destId="{85360035-072B-4357-A4AC-F32AD1D4362E}" srcOrd="1" destOrd="0" presId="urn:microsoft.com/office/officeart/2008/layout/VerticalCurvedList"/>
    <dgm:cxn modelId="{87885F73-F3B5-42DC-A3F8-8407751A31C8}" type="presParOf" srcId="{243DE29C-A097-4C4C-BCA7-AA10DA16DACF}" destId="{0ED1841D-8514-453D-A019-B583D59B5FBD}" srcOrd="2" destOrd="0" presId="urn:microsoft.com/office/officeart/2008/layout/VerticalCurvedList"/>
    <dgm:cxn modelId="{8887A818-A92E-4D5C-8700-73F536DBA311}" type="presParOf" srcId="{0ED1841D-8514-453D-A019-B583D59B5FBD}" destId="{33407D36-031A-4451-BBB9-4036AD37768E}" srcOrd="0" destOrd="0" presId="urn:microsoft.com/office/officeart/2008/layout/VerticalCurvedList"/>
    <dgm:cxn modelId="{4F07E788-1378-4412-A6F1-432CD681520F}" type="presParOf" srcId="{243DE29C-A097-4C4C-BCA7-AA10DA16DACF}" destId="{97F41167-5D45-49C5-8C8F-385B52931EED}" srcOrd="3" destOrd="0" presId="urn:microsoft.com/office/officeart/2008/layout/VerticalCurvedList"/>
    <dgm:cxn modelId="{F3D508E9-6C7C-4CD1-9D5A-A714704DE1C7}" type="presParOf" srcId="{243DE29C-A097-4C4C-BCA7-AA10DA16DACF}" destId="{D82F1E31-1F19-4453-8399-E6E33917080E}" srcOrd="4" destOrd="0" presId="urn:microsoft.com/office/officeart/2008/layout/VerticalCurvedList"/>
    <dgm:cxn modelId="{5C9D1E07-439C-4BE0-9CCE-C5772A3DF1E0}" type="presParOf" srcId="{D82F1E31-1F19-4453-8399-E6E33917080E}" destId="{084672DF-DD8C-4543-8891-A0303A3E7DF0}" srcOrd="0" destOrd="0" presId="urn:microsoft.com/office/officeart/2008/layout/VerticalCurvedList"/>
    <dgm:cxn modelId="{555E2071-6428-4C4D-90E7-6D451CB7C879}" type="presParOf" srcId="{243DE29C-A097-4C4C-BCA7-AA10DA16DACF}" destId="{A6A49A1D-6B9B-4413-82FC-7E4A083BECF7}" srcOrd="5" destOrd="0" presId="urn:microsoft.com/office/officeart/2008/layout/VerticalCurvedList"/>
    <dgm:cxn modelId="{5CA1F9F6-F4A1-4422-BA38-414966E84E29}" type="presParOf" srcId="{243DE29C-A097-4C4C-BCA7-AA10DA16DACF}" destId="{E2FF1BA1-3C9F-4E49-9151-3D8816FC8694}" srcOrd="6" destOrd="0" presId="urn:microsoft.com/office/officeart/2008/layout/VerticalCurvedList"/>
    <dgm:cxn modelId="{FA1A02D3-24F4-4694-B1DD-E82A06108BAB}" type="presParOf" srcId="{E2FF1BA1-3C9F-4E49-9151-3D8816FC8694}" destId="{7B90DAF4-9DB7-43C2-8E68-1D7A3D8EA20E}" srcOrd="0" destOrd="0" presId="urn:microsoft.com/office/officeart/2008/layout/VerticalCurvedList"/>
    <dgm:cxn modelId="{1D5EA271-436D-4D7D-ACF7-1346DE479DC1}" type="presParOf" srcId="{243DE29C-A097-4C4C-BCA7-AA10DA16DACF}" destId="{A2739985-09DA-410C-A2EC-6161C1EE6273}" srcOrd="7" destOrd="0" presId="urn:microsoft.com/office/officeart/2008/layout/VerticalCurvedList"/>
    <dgm:cxn modelId="{DC668409-58B5-4F39-B89A-F5571B12EEB1}" type="presParOf" srcId="{243DE29C-A097-4C4C-BCA7-AA10DA16DACF}" destId="{6CDE0F17-1424-4A17-A587-7FFE4BBE29F9}" srcOrd="8" destOrd="0" presId="urn:microsoft.com/office/officeart/2008/layout/VerticalCurvedList"/>
    <dgm:cxn modelId="{4973D044-019E-42A7-A026-80FDE90AB86A}" type="presParOf" srcId="{6CDE0F17-1424-4A17-A587-7FFE4BBE29F9}" destId="{84ED436C-08B4-4C99-829A-94DFE14DBA3D}" srcOrd="0" destOrd="0" presId="urn:microsoft.com/office/officeart/2008/layout/VerticalCurvedList"/>
    <dgm:cxn modelId="{7091E3BA-C2A0-465F-B8BA-742C9F042A4B}" type="presParOf" srcId="{243DE29C-A097-4C4C-BCA7-AA10DA16DACF}" destId="{021CF006-7C58-41C7-A71E-A6461CA2AC6F}" srcOrd="9" destOrd="0" presId="urn:microsoft.com/office/officeart/2008/layout/VerticalCurvedList"/>
    <dgm:cxn modelId="{C9044FA3-F555-4815-AEE2-CCA95FB2CC9E}" type="presParOf" srcId="{243DE29C-A097-4C4C-BCA7-AA10DA16DACF}" destId="{45E8296C-8786-484F-9C26-51F5AF355A28}" srcOrd="10" destOrd="0" presId="urn:microsoft.com/office/officeart/2008/layout/VerticalCurvedList"/>
    <dgm:cxn modelId="{4381CA73-E234-4BFF-A27F-5644140D9A4B}" type="presParOf" srcId="{45E8296C-8786-484F-9C26-51F5AF355A28}" destId="{2E3EFAB3-1395-4628-800F-6658A9EA60CF}" srcOrd="0" destOrd="0" presId="urn:microsoft.com/office/officeart/2008/layout/VerticalCurvedList"/>
    <dgm:cxn modelId="{8386A692-1A6F-406D-9515-FB744BCD88BB}" type="presParOf" srcId="{243DE29C-A097-4C4C-BCA7-AA10DA16DACF}" destId="{8A9F0D50-B872-4EA2-B6F4-5B63EE8E30FE}" srcOrd="11" destOrd="0" presId="urn:microsoft.com/office/officeart/2008/layout/VerticalCurvedList"/>
    <dgm:cxn modelId="{2C2C04EE-B13C-4F53-93C4-8EFEA0EDC4BE}" type="presParOf" srcId="{243DE29C-A097-4C4C-BCA7-AA10DA16DACF}" destId="{C7303C9D-22D6-4AC8-A946-AA198C636D9B}" srcOrd="12" destOrd="0" presId="urn:microsoft.com/office/officeart/2008/layout/VerticalCurvedList"/>
    <dgm:cxn modelId="{DBB896D9-94EE-45A6-9E31-7FA1A0DBD267}" type="presParOf" srcId="{C7303C9D-22D6-4AC8-A946-AA198C636D9B}" destId="{0BE30A83-BFC8-486C-BE5D-156CEC1F8614}" srcOrd="0" destOrd="0" presId="urn:microsoft.com/office/officeart/2008/layout/VerticalCurvedList"/>
    <dgm:cxn modelId="{36F72C1B-ED21-4459-BDA2-86B977B5EC75}" type="presParOf" srcId="{243DE29C-A097-4C4C-BCA7-AA10DA16DACF}" destId="{916754AD-5F52-43D1-8030-1D47DDAD2C04}" srcOrd="13" destOrd="0" presId="urn:microsoft.com/office/officeart/2008/layout/VerticalCurvedList"/>
    <dgm:cxn modelId="{68322FCA-B127-4303-90D2-E7C176E2F07D}" type="presParOf" srcId="{243DE29C-A097-4C4C-BCA7-AA10DA16DACF}" destId="{604AECF5-4A35-45D9-8F2B-165921DB15E5}" srcOrd="14" destOrd="0" presId="urn:microsoft.com/office/officeart/2008/layout/VerticalCurvedList"/>
    <dgm:cxn modelId="{50F2742A-B1EA-4466-BCCE-B212429953A3}" type="presParOf" srcId="{604AECF5-4A35-45D9-8F2B-165921DB15E5}" destId="{C6DFB8F0-49B0-416E-BF73-48A7F6741B0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AE45B-1B3D-4FCE-A52D-6ADD72272C4A}">
      <dsp:nvSpPr>
        <dsp:cNvPr id="0" name=""/>
        <dsp:cNvSpPr/>
      </dsp:nvSpPr>
      <dsp:spPr>
        <a:xfrm>
          <a:off x="5550" y="762001"/>
          <a:ext cx="2805147" cy="3276596"/>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b="1" kern="1200" dirty="0" smtClean="0">
              <a:solidFill>
                <a:schemeClr val="tx2">
                  <a:lumMod val="50000"/>
                </a:schemeClr>
              </a:solidFill>
            </a:rPr>
            <a:t>Research Enterprise</a:t>
          </a:r>
          <a:endParaRPr lang="en-US" sz="2400" b="1" kern="1200" dirty="0">
            <a:solidFill>
              <a:schemeClr val="tx2">
                <a:lumMod val="50000"/>
              </a:schemeClr>
            </a:solidFill>
          </a:endParaRPr>
        </a:p>
      </dsp:txBody>
      <dsp:txXfrm rot="16200000">
        <a:off x="-1057339" y="1824891"/>
        <a:ext cx="2686809" cy="561029"/>
      </dsp:txXfrm>
    </dsp:sp>
    <dsp:sp modelId="{BEB2590B-E800-4406-8D28-3A4E7545F7A3}">
      <dsp:nvSpPr>
        <dsp:cNvPr id="0" name=""/>
        <dsp:cNvSpPr/>
      </dsp:nvSpPr>
      <dsp:spPr>
        <a:xfrm>
          <a:off x="542062" y="762001"/>
          <a:ext cx="2089835" cy="327659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t>1. Agreements with other agencies (e.g. U.S. EPA, NPS)</a:t>
          </a:r>
        </a:p>
        <a:p>
          <a:pPr lvl="0" algn="l" defTabSz="800100">
            <a:lnSpc>
              <a:spcPct val="90000"/>
            </a:lnSpc>
            <a:spcBef>
              <a:spcPct val="0"/>
            </a:spcBef>
            <a:spcAft>
              <a:spcPct val="35000"/>
            </a:spcAft>
          </a:pPr>
          <a:r>
            <a:rPr lang="en-US" sz="1800" kern="1200" dirty="0" smtClean="0"/>
            <a:t>2. Leadership in International Efforts (e.g.  World Met. Organization)</a:t>
          </a:r>
        </a:p>
        <a:p>
          <a:pPr lvl="0" algn="l" defTabSz="800100">
            <a:lnSpc>
              <a:spcPct val="90000"/>
            </a:lnSpc>
            <a:spcBef>
              <a:spcPct val="0"/>
            </a:spcBef>
            <a:spcAft>
              <a:spcPct val="35000"/>
            </a:spcAft>
          </a:pPr>
          <a:r>
            <a:rPr lang="en-US" sz="1800" kern="1200" dirty="0" smtClean="0"/>
            <a:t>3. Partnerships with academia (e.g. U of Maryland, U of Illinois)</a:t>
          </a:r>
          <a:endParaRPr lang="en-US" sz="1800" kern="1200" dirty="0"/>
        </a:p>
      </dsp:txBody>
      <dsp:txXfrm>
        <a:off x="542062" y="762001"/>
        <a:ext cx="2089835" cy="3276596"/>
      </dsp:txXfrm>
    </dsp:sp>
    <dsp:sp modelId="{69D826D4-1889-450D-846D-DE209B2F3CB6}">
      <dsp:nvSpPr>
        <dsp:cNvPr id="0" name=""/>
        <dsp:cNvSpPr/>
      </dsp:nvSpPr>
      <dsp:spPr>
        <a:xfrm>
          <a:off x="2897042" y="762001"/>
          <a:ext cx="2699660" cy="3276596"/>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b="1" kern="1200" dirty="0" smtClean="0">
              <a:solidFill>
                <a:schemeClr val="tx2">
                  <a:lumMod val="50000"/>
                </a:schemeClr>
              </a:solidFill>
            </a:rPr>
            <a:t>NOAA Priorities</a:t>
          </a:r>
          <a:endParaRPr lang="en-US" sz="2400" b="1" kern="1200" dirty="0">
            <a:solidFill>
              <a:schemeClr val="tx2">
                <a:lumMod val="50000"/>
              </a:schemeClr>
            </a:solidFill>
          </a:endParaRPr>
        </a:p>
      </dsp:txBody>
      <dsp:txXfrm rot="16200000">
        <a:off x="1823603" y="1835440"/>
        <a:ext cx="2686809" cy="539932"/>
      </dsp:txXfrm>
    </dsp:sp>
    <dsp:sp modelId="{B6102687-DFDC-4901-9980-E983E65ADAF4}">
      <dsp:nvSpPr>
        <dsp:cNvPr id="0" name=""/>
        <dsp:cNvSpPr/>
      </dsp:nvSpPr>
      <dsp:spPr>
        <a:xfrm rot="5400000">
          <a:off x="2691791" y="3115479"/>
          <a:ext cx="435171" cy="37004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75ADA5-AF0A-4548-9494-13E752B26E1D}">
      <dsp:nvSpPr>
        <dsp:cNvPr id="0" name=""/>
        <dsp:cNvSpPr/>
      </dsp:nvSpPr>
      <dsp:spPr>
        <a:xfrm>
          <a:off x="3420104" y="762001"/>
          <a:ext cx="2011246" cy="327659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t>1. NOAA 5-year R&amp;D Plan</a:t>
          </a:r>
        </a:p>
        <a:p>
          <a:pPr lvl="0" algn="l" defTabSz="800100">
            <a:lnSpc>
              <a:spcPct val="90000"/>
            </a:lnSpc>
            <a:spcBef>
              <a:spcPct val="0"/>
            </a:spcBef>
            <a:spcAft>
              <a:spcPct val="35000"/>
            </a:spcAft>
          </a:pPr>
          <a:r>
            <a:rPr lang="en-US" sz="1800" kern="1200" dirty="0" smtClean="0"/>
            <a:t>2. OAR Strategic Plan</a:t>
          </a:r>
        </a:p>
        <a:p>
          <a:pPr lvl="0" algn="l" defTabSz="800100">
            <a:lnSpc>
              <a:spcPct val="90000"/>
            </a:lnSpc>
            <a:spcBef>
              <a:spcPct val="0"/>
            </a:spcBef>
            <a:spcAft>
              <a:spcPct val="35000"/>
            </a:spcAft>
          </a:pPr>
          <a:r>
            <a:rPr lang="en-US" sz="1800" kern="1200" dirty="0" smtClean="0"/>
            <a:t>3. National Ocean Policy</a:t>
          </a:r>
          <a:endParaRPr lang="en-US" sz="1800" kern="1200" dirty="0"/>
        </a:p>
      </dsp:txBody>
      <dsp:txXfrm>
        <a:off x="3420104" y="762001"/>
        <a:ext cx="2011246" cy="3276596"/>
      </dsp:txXfrm>
    </dsp:sp>
    <dsp:sp modelId="{81EC6830-E518-45AB-B68E-A0803790E739}">
      <dsp:nvSpPr>
        <dsp:cNvPr id="0" name=""/>
        <dsp:cNvSpPr/>
      </dsp:nvSpPr>
      <dsp:spPr>
        <a:xfrm>
          <a:off x="5683046" y="762001"/>
          <a:ext cx="2845803" cy="3276596"/>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b="1" kern="1200" dirty="0" smtClean="0">
              <a:solidFill>
                <a:schemeClr val="tx2">
                  <a:lumMod val="50000"/>
                </a:schemeClr>
              </a:solidFill>
            </a:rPr>
            <a:t>Mandates</a:t>
          </a:r>
          <a:endParaRPr lang="en-US" sz="2400" b="1" kern="1200" dirty="0">
            <a:solidFill>
              <a:schemeClr val="tx2">
                <a:lumMod val="50000"/>
              </a:schemeClr>
            </a:solidFill>
          </a:endParaRPr>
        </a:p>
      </dsp:txBody>
      <dsp:txXfrm rot="16200000">
        <a:off x="4624222" y="1820825"/>
        <a:ext cx="2686809" cy="569160"/>
      </dsp:txXfrm>
    </dsp:sp>
    <dsp:sp modelId="{8720430B-BE3B-4D2D-B3C6-F9F0DC0F2BE7}">
      <dsp:nvSpPr>
        <dsp:cNvPr id="0" name=""/>
        <dsp:cNvSpPr/>
      </dsp:nvSpPr>
      <dsp:spPr>
        <a:xfrm rot="5400000">
          <a:off x="5477795" y="3115479"/>
          <a:ext cx="435171" cy="37004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D6A776-5DAA-42E7-93F6-75B3782F3576}">
      <dsp:nvSpPr>
        <dsp:cNvPr id="0" name=""/>
        <dsp:cNvSpPr/>
      </dsp:nvSpPr>
      <dsp:spPr>
        <a:xfrm>
          <a:off x="6224741" y="762001"/>
          <a:ext cx="2120123" cy="327659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t>1. 1990 Clean Air Act Amendments (e.g. Title IV  Acid Deposition Control and Title IX Clean Air Research)</a:t>
          </a:r>
        </a:p>
        <a:p>
          <a:pPr lvl="0" algn="l" defTabSz="800100">
            <a:lnSpc>
              <a:spcPct val="90000"/>
            </a:lnSpc>
            <a:spcBef>
              <a:spcPct val="0"/>
            </a:spcBef>
            <a:spcAft>
              <a:spcPct val="35000"/>
            </a:spcAft>
          </a:pPr>
          <a:r>
            <a:rPr lang="en-US" sz="1800" kern="1200" dirty="0" smtClean="0"/>
            <a:t>2. Harmful Algal Bloom and Hypoxia Research Control Act</a:t>
          </a:r>
          <a:endParaRPr lang="en-US" sz="1800" kern="1200" dirty="0"/>
        </a:p>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endParaRPr lang="en-US" sz="1800" kern="1200" dirty="0" smtClean="0"/>
        </a:p>
        <a:p>
          <a:pPr lvl="0" algn="l" defTabSz="800100">
            <a:lnSpc>
              <a:spcPct val="90000"/>
            </a:lnSpc>
            <a:spcBef>
              <a:spcPct val="0"/>
            </a:spcBef>
            <a:spcAft>
              <a:spcPct val="35000"/>
            </a:spcAft>
          </a:pPr>
          <a:r>
            <a:rPr lang="en-US" sz="1800" kern="1200" smtClean="0"/>
            <a:t> </a:t>
          </a:r>
          <a:endParaRPr lang="en-US" sz="1800" kern="1200"/>
        </a:p>
      </dsp:txBody>
      <dsp:txXfrm>
        <a:off x="6224741" y="762001"/>
        <a:ext cx="2120123" cy="3276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64F2C-52B1-47CC-9886-E28BCFEEE9A6}">
      <dsp:nvSpPr>
        <dsp:cNvPr id="0" name=""/>
        <dsp:cNvSpPr/>
      </dsp:nvSpPr>
      <dsp:spPr>
        <a:xfrm>
          <a:off x="-6801380" y="-1040805"/>
          <a:ext cx="8101411" cy="8101411"/>
        </a:xfrm>
        <a:prstGeom prst="blockArc">
          <a:avLst>
            <a:gd name="adj1" fmla="val 18900000"/>
            <a:gd name="adj2" fmla="val 2700000"/>
            <a:gd name="adj3" fmla="val 26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360035-072B-4357-A4AC-F32AD1D4362E}">
      <dsp:nvSpPr>
        <dsp:cNvPr id="0" name=""/>
        <dsp:cNvSpPr/>
      </dsp:nvSpPr>
      <dsp:spPr>
        <a:xfrm>
          <a:off x="422288" y="273660"/>
          <a:ext cx="6583946" cy="54707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4244" tIns="45720" rIns="45720" bIns="45720" numCol="1" spcCol="1270" anchor="t" anchorCtr="0">
          <a:noAutofit/>
        </a:bodyPr>
        <a:lstStyle/>
        <a:p>
          <a:pPr lvl="0" algn="l" defTabSz="800100">
            <a:lnSpc>
              <a:spcPct val="90000"/>
            </a:lnSpc>
            <a:spcBef>
              <a:spcPct val="0"/>
            </a:spcBef>
            <a:spcAft>
              <a:spcPts val="0"/>
            </a:spcAft>
          </a:pPr>
          <a:r>
            <a:rPr lang="en-US" sz="1800" kern="1200" dirty="0" smtClean="0"/>
            <a:t>Air Quality Forecast Modeling</a:t>
          </a:r>
          <a:endParaRPr lang="en-US" sz="1800" kern="1200" dirty="0"/>
        </a:p>
        <a:p>
          <a:pPr marL="114300" lvl="1" indent="-114300" algn="l" defTabSz="622300">
            <a:lnSpc>
              <a:spcPct val="90000"/>
            </a:lnSpc>
            <a:spcBef>
              <a:spcPct val="0"/>
            </a:spcBef>
            <a:spcAft>
              <a:spcPts val="0"/>
            </a:spcAft>
            <a:buChar char="••"/>
          </a:pPr>
          <a:r>
            <a:rPr lang="en-US" sz="1400" kern="1200" dirty="0" smtClean="0"/>
            <a:t>Pius Lee</a:t>
          </a:r>
          <a:endParaRPr lang="en-US" sz="1400" kern="1200" dirty="0"/>
        </a:p>
      </dsp:txBody>
      <dsp:txXfrm>
        <a:off x="422288" y="273660"/>
        <a:ext cx="6583946" cy="547079"/>
      </dsp:txXfrm>
    </dsp:sp>
    <dsp:sp modelId="{33407D36-031A-4451-BBB9-4036AD37768E}">
      <dsp:nvSpPr>
        <dsp:cNvPr id="0" name=""/>
        <dsp:cNvSpPr/>
      </dsp:nvSpPr>
      <dsp:spPr>
        <a:xfrm>
          <a:off x="80364" y="205275"/>
          <a:ext cx="683849" cy="68384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7F41167-5D45-49C5-8C8F-385B52931EED}">
      <dsp:nvSpPr>
        <dsp:cNvPr id="0" name=""/>
        <dsp:cNvSpPr/>
      </dsp:nvSpPr>
      <dsp:spPr>
        <a:xfrm>
          <a:off x="917718" y="1094760"/>
          <a:ext cx="6088517" cy="54707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4244" tIns="45720" rIns="45720" bIns="45720" numCol="1" spcCol="1270" anchor="t" anchorCtr="0">
          <a:noAutofit/>
        </a:bodyPr>
        <a:lstStyle/>
        <a:p>
          <a:pPr lvl="0" algn="l" defTabSz="800100">
            <a:lnSpc>
              <a:spcPct val="90000"/>
            </a:lnSpc>
            <a:spcBef>
              <a:spcPct val="0"/>
            </a:spcBef>
            <a:spcAft>
              <a:spcPts val="0"/>
            </a:spcAft>
          </a:pPr>
          <a:r>
            <a:rPr lang="en-US" sz="1800" kern="1200" dirty="0" smtClean="0"/>
            <a:t>Emissions Modeling</a:t>
          </a:r>
          <a:endParaRPr lang="en-US" sz="1800" kern="1200" dirty="0"/>
        </a:p>
        <a:p>
          <a:pPr marL="114300" lvl="1" indent="-114300" algn="l" defTabSz="622300">
            <a:lnSpc>
              <a:spcPct val="90000"/>
            </a:lnSpc>
            <a:spcBef>
              <a:spcPct val="0"/>
            </a:spcBef>
            <a:spcAft>
              <a:spcPts val="0"/>
            </a:spcAft>
            <a:buChar char="••"/>
          </a:pPr>
          <a:r>
            <a:rPr lang="en-US" sz="1400" kern="1200" dirty="0" smtClean="0"/>
            <a:t>Daniel Tong</a:t>
          </a:r>
          <a:endParaRPr lang="en-US" sz="1400" kern="1200" dirty="0"/>
        </a:p>
      </dsp:txBody>
      <dsp:txXfrm>
        <a:off x="917718" y="1094760"/>
        <a:ext cx="6088517" cy="547079"/>
      </dsp:txXfrm>
    </dsp:sp>
    <dsp:sp modelId="{084672DF-DD8C-4543-8891-A0303A3E7DF0}">
      <dsp:nvSpPr>
        <dsp:cNvPr id="0" name=""/>
        <dsp:cNvSpPr/>
      </dsp:nvSpPr>
      <dsp:spPr>
        <a:xfrm>
          <a:off x="575793" y="1026375"/>
          <a:ext cx="683849" cy="68384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6A49A1D-6B9B-4413-82FC-7E4A083BECF7}">
      <dsp:nvSpPr>
        <dsp:cNvPr id="0" name=""/>
        <dsp:cNvSpPr/>
      </dsp:nvSpPr>
      <dsp:spPr>
        <a:xfrm>
          <a:off x="1189211" y="1915259"/>
          <a:ext cx="5817024" cy="54707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4244" tIns="45720" rIns="45720" bIns="45720" numCol="1" spcCol="1270" anchor="t" anchorCtr="0">
          <a:noAutofit/>
        </a:bodyPr>
        <a:lstStyle/>
        <a:p>
          <a:pPr lvl="0" algn="l" defTabSz="800100">
            <a:lnSpc>
              <a:spcPct val="90000"/>
            </a:lnSpc>
            <a:spcBef>
              <a:spcPct val="0"/>
            </a:spcBef>
            <a:spcAft>
              <a:spcPts val="0"/>
            </a:spcAft>
          </a:pPr>
          <a:r>
            <a:rPr lang="en-US" sz="1800" kern="1200" dirty="0" smtClean="0"/>
            <a:t>Surface-Atmosphere Exchange Modeling</a:t>
          </a:r>
          <a:endParaRPr lang="en-US" sz="1800" kern="1200" dirty="0"/>
        </a:p>
        <a:p>
          <a:pPr marL="114300" lvl="1" indent="-114300" algn="l" defTabSz="622300">
            <a:lnSpc>
              <a:spcPct val="90000"/>
            </a:lnSpc>
            <a:spcBef>
              <a:spcPct val="0"/>
            </a:spcBef>
            <a:spcAft>
              <a:spcPts val="0"/>
            </a:spcAft>
            <a:buChar char="••"/>
          </a:pPr>
          <a:r>
            <a:rPr lang="en-US" sz="1400" kern="1200" dirty="0" smtClean="0"/>
            <a:t>Rick Saylor</a:t>
          </a:r>
          <a:endParaRPr lang="en-US" sz="1400" kern="1200" dirty="0"/>
        </a:p>
      </dsp:txBody>
      <dsp:txXfrm>
        <a:off x="1189211" y="1915259"/>
        <a:ext cx="5817024" cy="547079"/>
      </dsp:txXfrm>
    </dsp:sp>
    <dsp:sp modelId="{7B90DAF4-9DB7-43C2-8E68-1D7A3D8EA20E}">
      <dsp:nvSpPr>
        <dsp:cNvPr id="0" name=""/>
        <dsp:cNvSpPr/>
      </dsp:nvSpPr>
      <dsp:spPr>
        <a:xfrm>
          <a:off x="847286" y="1846874"/>
          <a:ext cx="683849" cy="68384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2739985-09DA-410C-A2EC-6161C1EE6273}">
      <dsp:nvSpPr>
        <dsp:cNvPr id="0" name=""/>
        <dsp:cNvSpPr/>
      </dsp:nvSpPr>
      <dsp:spPr>
        <a:xfrm>
          <a:off x="1275896" y="2736360"/>
          <a:ext cx="5730339" cy="54707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4244" tIns="45720" rIns="45720" bIns="45720" numCol="1" spcCol="1270" anchor="t" anchorCtr="0">
          <a:noAutofit/>
        </a:bodyPr>
        <a:lstStyle/>
        <a:p>
          <a:pPr lvl="0" algn="l" defTabSz="800100">
            <a:lnSpc>
              <a:spcPct val="90000"/>
            </a:lnSpc>
            <a:spcBef>
              <a:spcPct val="0"/>
            </a:spcBef>
            <a:spcAft>
              <a:spcPts val="0"/>
            </a:spcAft>
          </a:pPr>
          <a:r>
            <a:rPr lang="en-US" sz="1800" kern="1200" dirty="0" smtClean="0"/>
            <a:t>Atmospheric Mercury Modeling</a:t>
          </a:r>
          <a:endParaRPr lang="en-US" sz="1800" kern="1200" dirty="0"/>
        </a:p>
        <a:p>
          <a:pPr marL="114300" lvl="1" indent="-114300" algn="l" defTabSz="622300">
            <a:lnSpc>
              <a:spcPct val="90000"/>
            </a:lnSpc>
            <a:spcBef>
              <a:spcPct val="0"/>
            </a:spcBef>
            <a:spcAft>
              <a:spcPts val="0"/>
            </a:spcAft>
            <a:buChar char="••"/>
          </a:pPr>
          <a:r>
            <a:rPr lang="en-US" sz="1400" kern="1200" dirty="0" smtClean="0"/>
            <a:t>Mark Cohen</a:t>
          </a:r>
          <a:endParaRPr lang="en-US" sz="1400" kern="1200" dirty="0"/>
        </a:p>
      </dsp:txBody>
      <dsp:txXfrm>
        <a:off x="1275896" y="2736360"/>
        <a:ext cx="5730339" cy="547079"/>
      </dsp:txXfrm>
    </dsp:sp>
    <dsp:sp modelId="{84ED436C-08B4-4C99-829A-94DFE14DBA3D}">
      <dsp:nvSpPr>
        <dsp:cNvPr id="0" name=""/>
        <dsp:cNvSpPr/>
      </dsp:nvSpPr>
      <dsp:spPr>
        <a:xfrm>
          <a:off x="933971" y="2667975"/>
          <a:ext cx="683849" cy="68384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21CF006-7C58-41C7-A71E-A6461CA2AC6F}">
      <dsp:nvSpPr>
        <dsp:cNvPr id="0" name=""/>
        <dsp:cNvSpPr/>
      </dsp:nvSpPr>
      <dsp:spPr>
        <a:xfrm>
          <a:off x="1189211" y="3557461"/>
          <a:ext cx="5817024" cy="54707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4244" tIns="45720" rIns="45720" bIns="45720" numCol="1" spcCol="1270" anchor="t" anchorCtr="0">
          <a:noAutofit/>
        </a:bodyPr>
        <a:lstStyle/>
        <a:p>
          <a:pPr lvl="0" algn="l" defTabSz="800100">
            <a:lnSpc>
              <a:spcPct val="90000"/>
            </a:lnSpc>
            <a:spcBef>
              <a:spcPct val="0"/>
            </a:spcBef>
            <a:spcAft>
              <a:spcPts val="0"/>
            </a:spcAft>
          </a:pPr>
          <a:r>
            <a:rPr lang="en-US" sz="1800" kern="1200" dirty="0" smtClean="0"/>
            <a:t>Atmospheric Mercury Measurements</a:t>
          </a:r>
          <a:endParaRPr lang="en-US" sz="1800" kern="1200" dirty="0"/>
        </a:p>
        <a:p>
          <a:pPr marL="114300" lvl="1" indent="-114300" algn="l" defTabSz="622300">
            <a:lnSpc>
              <a:spcPct val="90000"/>
            </a:lnSpc>
            <a:spcBef>
              <a:spcPct val="0"/>
            </a:spcBef>
            <a:spcAft>
              <a:spcPts val="0"/>
            </a:spcAft>
            <a:buChar char="••"/>
          </a:pPr>
          <a:r>
            <a:rPr lang="en-US" sz="1400" kern="1200" dirty="0" smtClean="0"/>
            <a:t>Winston Luke</a:t>
          </a:r>
          <a:endParaRPr lang="en-US" sz="1400" kern="1200" dirty="0"/>
        </a:p>
      </dsp:txBody>
      <dsp:txXfrm>
        <a:off x="1189211" y="3557461"/>
        <a:ext cx="5817024" cy="547079"/>
      </dsp:txXfrm>
    </dsp:sp>
    <dsp:sp modelId="{2E3EFAB3-1395-4628-800F-6658A9EA60CF}">
      <dsp:nvSpPr>
        <dsp:cNvPr id="0" name=""/>
        <dsp:cNvSpPr/>
      </dsp:nvSpPr>
      <dsp:spPr>
        <a:xfrm>
          <a:off x="847286" y="3489076"/>
          <a:ext cx="683849" cy="68384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A9F0D50-B872-4EA2-B6F4-5B63EE8E30FE}">
      <dsp:nvSpPr>
        <dsp:cNvPr id="0" name=""/>
        <dsp:cNvSpPr/>
      </dsp:nvSpPr>
      <dsp:spPr>
        <a:xfrm>
          <a:off x="917718" y="4377959"/>
          <a:ext cx="6088517" cy="54707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4244" tIns="45720" rIns="45720" bIns="45720" numCol="1" spcCol="1270" anchor="t" anchorCtr="0">
          <a:noAutofit/>
        </a:bodyPr>
        <a:lstStyle/>
        <a:p>
          <a:pPr lvl="0" algn="l" defTabSz="800100">
            <a:lnSpc>
              <a:spcPct val="90000"/>
            </a:lnSpc>
            <a:spcBef>
              <a:spcPct val="0"/>
            </a:spcBef>
            <a:spcAft>
              <a:spcPts val="0"/>
            </a:spcAft>
          </a:pPr>
          <a:r>
            <a:rPr lang="en-US" sz="1800" kern="1200" dirty="0" smtClean="0"/>
            <a:t>Atmospheric Deposition</a:t>
          </a:r>
          <a:endParaRPr lang="en-US" sz="1800" kern="1200" dirty="0"/>
        </a:p>
        <a:p>
          <a:pPr marL="114300" lvl="1" indent="-114300" algn="l" defTabSz="622300">
            <a:lnSpc>
              <a:spcPct val="90000"/>
            </a:lnSpc>
            <a:spcBef>
              <a:spcPct val="0"/>
            </a:spcBef>
            <a:spcAft>
              <a:spcPts val="0"/>
            </a:spcAft>
            <a:buChar char="••"/>
          </a:pPr>
          <a:r>
            <a:rPr lang="en-US" sz="1400" kern="1200" dirty="0" smtClean="0"/>
            <a:t>LaToya Myles</a:t>
          </a:r>
          <a:endParaRPr lang="en-US" sz="1400" kern="1200" dirty="0"/>
        </a:p>
      </dsp:txBody>
      <dsp:txXfrm>
        <a:off x="917718" y="4377959"/>
        <a:ext cx="6088517" cy="547079"/>
      </dsp:txXfrm>
    </dsp:sp>
    <dsp:sp modelId="{0BE30A83-BFC8-486C-BE5D-156CEC1F8614}">
      <dsp:nvSpPr>
        <dsp:cNvPr id="0" name=""/>
        <dsp:cNvSpPr/>
      </dsp:nvSpPr>
      <dsp:spPr>
        <a:xfrm>
          <a:off x="575793" y="4309574"/>
          <a:ext cx="683849" cy="68384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16754AD-5F52-43D1-8030-1D47DDAD2C04}">
      <dsp:nvSpPr>
        <dsp:cNvPr id="0" name=""/>
        <dsp:cNvSpPr/>
      </dsp:nvSpPr>
      <dsp:spPr>
        <a:xfrm>
          <a:off x="422288" y="5199060"/>
          <a:ext cx="6583946" cy="54707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4244" tIns="45720" rIns="45720" bIns="45720" numCol="1" spcCol="1270" anchor="t" anchorCtr="0">
          <a:noAutofit/>
        </a:bodyPr>
        <a:lstStyle/>
        <a:p>
          <a:pPr lvl="0" algn="l" defTabSz="800100">
            <a:lnSpc>
              <a:spcPct val="90000"/>
            </a:lnSpc>
            <a:spcBef>
              <a:spcPct val="0"/>
            </a:spcBef>
            <a:spcAft>
              <a:spcPts val="0"/>
            </a:spcAft>
          </a:pPr>
          <a:r>
            <a:rPr lang="en-US" sz="1800" kern="1200" dirty="0" smtClean="0"/>
            <a:t>ARL Contributions to the WMO Atmospheric Deposition Program</a:t>
          </a:r>
          <a:endParaRPr lang="en-US" sz="1800" kern="1200" dirty="0"/>
        </a:p>
        <a:p>
          <a:pPr marL="114300" lvl="1" indent="-114300" algn="l" defTabSz="622300">
            <a:lnSpc>
              <a:spcPct val="90000"/>
            </a:lnSpc>
            <a:spcBef>
              <a:spcPct val="0"/>
            </a:spcBef>
            <a:spcAft>
              <a:spcPts val="0"/>
            </a:spcAft>
            <a:buChar char="••"/>
          </a:pPr>
          <a:r>
            <a:rPr lang="en-US" sz="1400" kern="1200" dirty="0" smtClean="0"/>
            <a:t>Rick Artz</a:t>
          </a:r>
          <a:endParaRPr lang="en-US" sz="1400" kern="1200" dirty="0"/>
        </a:p>
      </dsp:txBody>
      <dsp:txXfrm>
        <a:off x="422288" y="5199060"/>
        <a:ext cx="6583946" cy="547079"/>
      </dsp:txXfrm>
    </dsp:sp>
    <dsp:sp modelId="{C6DFB8F0-49B0-416E-BF73-48A7F6741B04}">
      <dsp:nvSpPr>
        <dsp:cNvPr id="0" name=""/>
        <dsp:cNvSpPr/>
      </dsp:nvSpPr>
      <dsp:spPr>
        <a:xfrm>
          <a:off x="80364" y="5130675"/>
          <a:ext cx="683849" cy="68384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9EB94-F5AD-452B-B5FD-14B74BEC6075}" type="datetimeFigureOut">
              <a:rPr lang="en-US" smtClean="0"/>
              <a:t>6/9/2016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D937EE-F0B7-4AC3-94B7-22809C3A57B5}" type="slidenum">
              <a:rPr lang="en-US" smtClean="0"/>
              <a:t>‹#›</a:t>
            </a:fld>
            <a:endParaRPr lang="en-US" dirty="0"/>
          </a:p>
        </p:txBody>
      </p:sp>
    </p:spTree>
    <p:extLst>
      <p:ext uri="{BB962C8B-B14F-4D97-AF65-F5344CB8AC3E}">
        <p14:creationId xmlns:p14="http://schemas.microsoft.com/office/powerpoint/2010/main" val="209160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a:t>
            </a:fld>
            <a:endParaRPr lang="en-US" dirty="0"/>
          </a:p>
        </p:txBody>
      </p:sp>
    </p:spTree>
    <p:extLst>
      <p:ext uri="{BB962C8B-B14F-4D97-AF65-F5344CB8AC3E}">
        <p14:creationId xmlns:p14="http://schemas.microsoft.com/office/powerpoint/2010/main" val="2600515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ARL conducts short-term field studies to test emerging chemical measurement technologies and improve the understanding of the atmospheric and terrestrial processes and factors that control air-surface exchange of these compounds.  </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10</a:t>
            </a:fld>
            <a:endParaRPr lang="en-US" dirty="0"/>
          </a:p>
        </p:txBody>
      </p:sp>
    </p:spTree>
    <p:extLst>
      <p:ext uri="{BB962C8B-B14F-4D97-AF65-F5344CB8AC3E}">
        <p14:creationId xmlns:p14="http://schemas.microsoft.com/office/powerpoint/2010/main" val="220168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On a larger scale, ARL has a leading role in the World Meteorological Organization’s Precipitation Chemistry Science Advisory Group, which addresses concerns over acid deposition, eutrophication, trace metal deposition, ecosystem health, biogeochemical cycling, and global climate change.  </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11</a:t>
            </a:fld>
            <a:endParaRPr lang="en-US" dirty="0"/>
          </a:p>
        </p:txBody>
      </p:sp>
    </p:spTree>
    <p:extLst>
      <p:ext uri="{BB962C8B-B14F-4D97-AF65-F5344CB8AC3E}">
        <p14:creationId xmlns:p14="http://schemas.microsoft.com/office/powerpoint/2010/main" val="1880922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pPr>
            <a:r>
              <a:rPr lang="en-US" sz="1200" b="0" i="0" u="none" strike="noStrike" kern="1200" dirty="0" smtClean="0">
                <a:solidFill>
                  <a:schemeClr val="tx1"/>
                </a:solidFill>
                <a:effectLst/>
                <a:latin typeface="+mn-lt"/>
                <a:ea typeface="+mn-ea"/>
                <a:cs typeface="+mn-cs"/>
              </a:rPr>
              <a:t>ARL operates the Atmospheric Integrated Research Monitoring Network, which is a daily wet deposition collection network consisting</a:t>
            </a:r>
            <a:r>
              <a:rPr lang="en-US" sz="1200" b="0" i="0" u="none" strike="noStrike" kern="1200" baseline="0" dirty="0" smtClean="0">
                <a:solidFill>
                  <a:schemeClr val="tx1"/>
                </a:solidFill>
                <a:effectLst/>
                <a:latin typeface="+mn-lt"/>
                <a:ea typeface="+mn-ea"/>
                <a:cs typeface="+mn-cs"/>
              </a:rPr>
              <a:t> of</a:t>
            </a:r>
            <a:r>
              <a:rPr lang="en-US" sz="1200" b="0" i="0" u="none" strike="noStrike" kern="1200" dirty="0" smtClean="0">
                <a:solidFill>
                  <a:schemeClr val="tx1"/>
                </a:solidFill>
                <a:effectLst/>
                <a:latin typeface="+mn-lt"/>
                <a:ea typeface="+mn-ea"/>
                <a:cs typeface="+mn-cs"/>
              </a:rPr>
              <a:t> six sites in the eastern US.  As part of the National Atmospheric Deposition Program, AIRMoN provides historical precipitation data that is useful for investigation of long-term trends and assessments of policy implementation for a suite of chemical pollutants.</a:t>
            </a:r>
            <a:endParaRPr lang="en-US" dirty="0" smtClean="0"/>
          </a:p>
        </p:txBody>
      </p:sp>
      <p:sp>
        <p:nvSpPr>
          <p:cNvPr id="4" name="Slide Number Placeholder 3"/>
          <p:cNvSpPr>
            <a:spLocks noGrp="1"/>
          </p:cNvSpPr>
          <p:nvPr>
            <p:ph type="sldNum" sz="quarter" idx="10"/>
          </p:nvPr>
        </p:nvSpPr>
        <p:spPr/>
        <p:txBody>
          <a:bodyPr/>
          <a:lstStyle/>
          <a:p>
            <a:fld id="{25D937EE-F0B7-4AC3-94B7-22809C3A57B5}" type="slidenum">
              <a:rPr lang="en-US" smtClean="0"/>
              <a:t>12</a:t>
            </a:fld>
            <a:endParaRPr lang="en-US" dirty="0"/>
          </a:p>
        </p:txBody>
      </p:sp>
    </p:spTree>
    <p:extLst>
      <p:ext uri="{BB962C8B-B14F-4D97-AF65-F5344CB8AC3E}">
        <p14:creationId xmlns:p14="http://schemas.microsoft.com/office/powerpoint/2010/main" val="1686041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These maps provide a snapshot of the types of national networks that ARL actively contributes data and information to.  </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13</a:t>
            </a:fld>
            <a:endParaRPr lang="en-US" dirty="0"/>
          </a:p>
        </p:txBody>
      </p:sp>
    </p:spTree>
    <p:extLst>
      <p:ext uri="{BB962C8B-B14F-4D97-AF65-F5344CB8AC3E}">
        <p14:creationId xmlns:p14="http://schemas.microsoft.com/office/powerpoint/2010/main" val="3582234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ARL transitions key aspects of its research to operations.  For example, ARL</a:t>
            </a:r>
            <a:r>
              <a:rPr lang="en-US" sz="1200" b="0" i="0" u="none" strike="noStrike" kern="1200" baseline="0" dirty="0" smtClean="0">
                <a:solidFill>
                  <a:schemeClr val="tx1"/>
                </a:solidFill>
                <a:effectLst/>
                <a:latin typeface="+mn-lt"/>
                <a:ea typeface="+mn-ea"/>
                <a:cs typeface="+mn-cs"/>
              </a:rPr>
              <a:t> transitions</a:t>
            </a:r>
            <a:r>
              <a:rPr lang="en-US" sz="1200" b="0" i="0" u="none" strike="noStrike" kern="1200" dirty="0" smtClean="0">
                <a:solidFill>
                  <a:schemeClr val="tx1"/>
                </a:solidFill>
                <a:effectLst/>
                <a:latin typeface="+mn-lt"/>
                <a:ea typeface="+mn-ea"/>
                <a:cs typeface="+mn-cs"/>
              </a:rPr>
              <a:t> National Air Quality Forecast Capability updates to National Weather Service operations</a:t>
            </a:r>
            <a:r>
              <a:rPr lang="en-US" sz="1200" b="0" i="0" u="none" strike="noStrike" kern="1200" baseline="0" dirty="0" smtClean="0">
                <a:solidFill>
                  <a:schemeClr val="tx1"/>
                </a:solidFill>
                <a:effectLst/>
                <a:latin typeface="+mn-lt"/>
                <a:ea typeface="+mn-ea"/>
                <a:cs typeface="+mn-cs"/>
              </a:rPr>
              <a:t> and mercury model output to policymakers in the Great Lakes region.</a:t>
            </a:r>
            <a:endParaRPr lang="en-US" b="0" dirty="0" smtClean="0">
              <a:effectLst/>
            </a:endParaRPr>
          </a:p>
        </p:txBody>
      </p:sp>
      <p:sp>
        <p:nvSpPr>
          <p:cNvPr id="4" name="Slide Number Placeholder 3"/>
          <p:cNvSpPr>
            <a:spLocks noGrp="1"/>
          </p:cNvSpPr>
          <p:nvPr>
            <p:ph type="sldNum" sz="quarter" idx="10"/>
          </p:nvPr>
        </p:nvSpPr>
        <p:spPr/>
        <p:txBody>
          <a:bodyPr/>
          <a:lstStyle/>
          <a:p>
            <a:fld id="{25D937EE-F0B7-4AC3-94B7-22809C3A57B5}" type="slidenum">
              <a:rPr lang="en-US" smtClean="0"/>
              <a:t>14</a:t>
            </a:fld>
            <a:endParaRPr lang="en-US" dirty="0"/>
          </a:p>
        </p:txBody>
      </p:sp>
    </p:spTree>
    <p:extLst>
      <p:ext uri="{BB962C8B-B14F-4D97-AF65-F5344CB8AC3E}">
        <p14:creationId xmlns:p14="http://schemas.microsoft.com/office/powerpoint/2010/main" val="2519047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44968C90-F160-400A-9168-041FF088281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18</a:t>
            </a:fld>
            <a:endParaRPr lang="en-US" dirty="0"/>
          </a:p>
        </p:txBody>
      </p:sp>
    </p:spTree>
    <p:extLst>
      <p:ext uri="{BB962C8B-B14F-4D97-AF65-F5344CB8AC3E}">
        <p14:creationId xmlns:p14="http://schemas.microsoft.com/office/powerpoint/2010/main" val="260051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ARL’s research and development activities are targeted on air quality and the emissions, transformation, transport, and fate of chemical pollutants from both natural and anthropogenic sources.</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2</a:t>
            </a:fld>
            <a:endParaRPr lang="en-US" dirty="0"/>
          </a:p>
        </p:txBody>
      </p:sp>
    </p:spTree>
    <p:extLst>
      <p:ext uri="{BB962C8B-B14F-4D97-AF65-F5344CB8AC3E}">
        <p14:creationId xmlns:p14="http://schemas.microsoft.com/office/powerpoint/2010/main" val="311336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0" i="0" u="none" strike="noStrike" kern="1200" dirty="0" smtClean="0">
                <a:solidFill>
                  <a:schemeClr val="tx1"/>
                </a:solidFill>
                <a:effectLst/>
                <a:latin typeface="+mn-lt"/>
                <a:ea typeface="+mn-ea"/>
                <a:cs typeface="+mn-cs"/>
              </a:rPr>
              <a:t>ARL’s research and development seeks to advance scientific understanding and predictive modeling capabilities of atmospheric pollutants, from emission through transport and ultimately to chemical transformation or air-surface exchange.  </a:t>
            </a:r>
            <a:endParaRPr lang="en-US" sz="120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4968C90-F160-400A-9168-041FF088281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ARL’s atmospheric chemistry and deposition program is driven by the research enterprise, international scientific efforts, and collaborations with academic institutions across the country.  ARL aligns research with NOAA’s research priorities and with federal</a:t>
            </a:r>
            <a:r>
              <a:rPr lang="en-US" sz="1200" b="0" i="0" u="none" strike="noStrike" kern="1200" baseline="0" dirty="0" smtClean="0">
                <a:solidFill>
                  <a:schemeClr val="tx1"/>
                </a:solidFill>
                <a:effectLst/>
                <a:latin typeface="+mn-lt"/>
                <a:ea typeface="+mn-ea"/>
                <a:cs typeface="+mn-cs"/>
              </a:rPr>
              <a:t> mandates</a:t>
            </a:r>
            <a:r>
              <a:rPr lang="en-US"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4</a:t>
            </a:fld>
            <a:endParaRPr lang="en-US" dirty="0"/>
          </a:p>
        </p:txBody>
      </p:sp>
    </p:spTree>
    <p:extLst>
      <p:ext uri="{BB962C8B-B14F-4D97-AF65-F5344CB8AC3E}">
        <p14:creationId xmlns:p14="http://schemas.microsoft.com/office/powerpoint/2010/main" val="1989094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ARL scientists have received recognition from NOAA, other federal agencies, and from the scientific community.  </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5</a:t>
            </a:fld>
            <a:endParaRPr lang="en-US" dirty="0"/>
          </a:p>
        </p:txBody>
      </p:sp>
    </p:spTree>
    <p:extLst>
      <p:ext uri="{BB962C8B-B14F-4D97-AF65-F5344CB8AC3E}">
        <p14:creationId xmlns:p14="http://schemas.microsoft.com/office/powerpoint/2010/main" val="2201683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Since 2010, ARL chemistry and deposition research has produced 95 publications in peer-reviewed literature.  </a:t>
            </a:r>
            <a:endParaRPr lang="en-US" dirty="0" smtClean="0"/>
          </a:p>
        </p:txBody>
      </p:sp>
      <p:sp>
        <p:nvSpPr>
          <p:cNvPr id="4" name="Slide Number Placeholder 3"/>
          <p:cNvSpPr>
            <a:spLocks noGrp="1"/>
          </p:cNvSpPr>
          <p:nvPr>
            <p:ph type="sldNum" sz="quarter" idx="10"/>
          </p:nvPr>
        </p:nvSpPr>
        <p:spPr/>
        <p:txBody>
          <a:bodyPr/>
          <a:lstStyle/>
          <a:p>
            <a:fld id="{25D937EE-F0B7-4AC3-94B7-22809C3A57B5}" type="slidenum">
              <a:rPr lang="en-US" smtClean="0"/>
              <a:t>6</a:t>
            </a:fld>
            <a:endParaRPr lang="en-US" dirty="0"/>
          </a:p>
        </p:txBody>
      </p:sp>
    </p:spTree>
    <p:extLst>
      <p:ext uri="{BB962C8B-B14F-4D97-AF65-F5344CB8AC3E}">
        <p14:creationId xmlns:p14="http://schemas.microsoft.com/office/powerpoint/2010/main" val="3951092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7</a:t>
            </a:fld>
            <a:endParaRPr lang="en-US" dirty="0"/>
          </a:p>
        </p:txBody>
      </p:sp>
    </p:spTree>
    <p:extLst>
      <p:ext uri="{BB962C8B-B14F-4D97-AF65-F5344CB8AC3E}">
        <p14:creationId xmlns:p14="http://schemas.microsoft.com/office/powerpoint/2010/main" val="3951092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National Weather Service’s National Centers for Environmental Prediction utilize tools that ARL develops for predictions of ozone, smoke, dust and particulate matter over different regions across the nation.</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8</a:t>
            </a:fld>
            <a:endParaRPr lang="en-US" dirty="0"/>
          </a:p>
        </p:txBody>
      </p:sp>
    </p:spTree>
    <p:extLst>
      <p:ext uri="{BB962C8B-B14F-4D97-AF65-F5344CB8AC3E}">
        <p14:creationId xmlns:p14="http://schemas.microsoft.com/office/powerpoint/2010/main" val="2608157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ARL’s mercury program includes a state-of-the-art modeling system that tracks mercury emission sources. ARL also conducts long-term process studies and monitoring of mercury in ambient air at Mauna Loa, Hawaii; Grand Bay, MS; and Beltsville, MD. </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201683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Footer Placeholder 6"/>
          <p:cNvSpPr>
            <a:spLocks noGrp="1"/>
          </p:cNvSpPr>
          <p:nvPr>
            <p:ph type="ftr" sz="quarter" idx="10"/>
          </p:nvPr>
        </p:nvSpPr>
        <p:spPr/>
        <p:txBody>
          <a:bodyPr/>
          <a:lstStyle/>
          <a:p>
            <a:r>
              <a:rPr lang="en-US" dirty="0" smtClean="0"/>
              <a:t>ARL Science Review, June 21-23, 2016</a:t>
            </a:r>
            <a:endParaRPr lang="en-US" dirty="0"/>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410200"/>
            <a:ext cx="990600" cy="990600"/>
          </a:xfrm>
          <a:prstGeom prst="rect">
            <a:avLst/>
          </a:prstGeom>
        </p:spPr>
      </p:pic>
    </p:spTree>
    <p:extLst>
      <p:ext uri="{BB962C8B-B14F-4D97-AF65-F5344CB8AC3E}">
        <p14:creationId xmlns:p14="http://schemas.microsoft.com/office/powerpoint/2010/main" val="262547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r>
              <a:rPr lang="en-US" dirty="0" smtClean="0"/>
              <a:t>ARL Science Review, June 21-23, 2016</a:t>
            </a:r>
            <a:endParaRPr lang="en-US" dirty="0"/>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122861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r>
              <a:rPr lang="en-US" dirty="0" smtClean="0"/>
              <a:t>ARL Science Review, June 21-23, 2016</a:t>
            </a:r>
            <a:endParaRPr lang="en-US" dirty="0"/>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91493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Footer Placeholder 6"/>
          <p:cNvSpPr>
            <a:spLocks noGrp="1"/>
          </p:cNvSpPr>
          <p:nvPr>
            <p:ph type="ftr" sz="quarter" idx="10"/>
          </p:nvPr>
        </p:nvSpPr>
        <p:spPr/>
        <p:txBody>
          <a:bodyPr/>
          <a:lstStyle/>
          <a:p>
            <a:r>
              <a:rPr lang="en-US" dirty="0" smtClean="0"/>
              <a:t>ARL Science Review, June 21-23, 2016</a:t>
            </a:r>
            <a:endParaRPr lang="en-US" dirty="0"/>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6600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0"/>
          </p:nvPr>
        </p:nvSpPr>
        <p:spPr/>
        <p:txBody>
          <a:bodyPr/>
          <a:lstStyle/>
          <a:p>
            <a:r>
              <a:rPr lang="en-US" dirty="0" smtClean="0"/>
              <a:t>ARL Science Review, June 21-23, 2016</a:t>
            </a:r>
            <a:endParaRPr lang="en-US" dirty="0"/>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10727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r>
              <a:rPr lang="en-US" dirty="0" smtClean="0"/>
              <a:t>ARL Science Review, June 21-23, 2016</a:t>
            </a:r>
            <a:endParaRPr lang="en-US" dirty="0"/>
          </a:p>
        </p:txBody>
      </p:sp>
      <p:sp>
        <p:nvSpPr>
          <p:cNvPr id="11" name="Slide Number Placeholder 10"/>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299192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r>
              <a:rPr lang="en-US" dirty="0" smtClean="0"/>
              <a:t>ARL Science Review, June 21-23, 2016</a:t>
            </a:r>
            <a:endParaRPr lang="en-US" dirty="0"/>
          </a:p>
        </p:txBody>
      </p:sp>
      <p:sp>
        <p:nvSpPr>
          <p:cNvPr id="7" name="Slide Number Placeholder 6"/>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18283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398993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23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r>
              <a:rPr lang="en-US" dirty="0" smtClean="0"/>
              <a:t>ARL Science Review, June 21-23, 2016</a:t>
            </a:r>
            <a:endParaRPr lang="en-US" dirty="0"/>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321390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000">
              <a:srgbClr val="091A4F"/>
            </a:gs>
            <a:gs pos="99875">
              <a:srgbClr val="3C414E"/>
            </a:gs>
            <a:gs pos="99750">
              <a:srgbClr val="494E5A"/>
            </a:gs>
            <a:gs pos="99500">
              <a:srgbClr val="636771"/>
            </a:gs>
            <a:gs pos="99000">
              <a:srgbClr val="9799A0"/>
            </a:gs>
            <a:gs pos="100000">
              <a:srgbClr val="E7E9EE">
                <a:lumMod val="24000"/>
              </a:srgbClr>
            </a:gs>
            <a:gs pos="99969">
              <a:schemeClr val="bg1"/>
            </a:gs>
            <a:gs pos="99938">
              <a:srgbClr val="9DA0A6"/>
            </a:gs>
            <a:gs pos="97000">
              <a:schemeClr val="bg1">
                <a:tint val="45000"/>
                <a:shade val="99000"/>
                <a:satMod val="350000"/>
              </a:schemeClr>
            </a:gs>
            <a:gs pos="100000">
              <a:schemeClr val="bg1">
                <a:shade val="20000"/>
                <a:satMod val="25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2875"/>
            <a:ext cx="2895600" cy="365125"/>
          </a:xfrm>
          <a:prstGeom prst="rect">
            <a:avLst/>
          </a:prstGeom>
        </p:spPr>
        <p:txBody>
          <a:bodyPr vert="horz" lIns="91440" tIns="45720" rIns="91440" bIns="45720" rtlCol="0" anchor="ctr"/>
          <a:lstStyle>
            <a:lvl1pPr algn="ctr">
              <a:defRPr sz="1200" b="1">
                <a:solidFill>
                  <a:srgbClr val="091A4F"/>
                </a:solidFill>
              </a:defRPr>
            </a:lvl1pPr>
          </a:lstStyle>
          <a:p>
            <a:r>
              <a:rPr lang="en-US" dirty="0" smtClean="0"/>
              <a:t>ARL Science Review, June 21-23, 2016</a:t>
            </a:r>
            <a:endParaRPr lang="en-US" dirty="0"/>
          </a:p>
        </p:txBody>
      </p:sp>
      <p:sp>
        <p:nvSpPr>
          <p:cNvPr id="6"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400" b="1">
                <a:solidFill>
                  <a:srgbClr val="091A4F"/>
                </a:solidFill>
              </a:defRPr>
            </a:lvl1pPr>
          </a:lstStyle>
          <a:p>
            <a:fld id="{66CAC88C-31F3-4764-B964-B930D18D7C5C}" type="slidenum">
              <a:rPr lang="en-US" smtClean="0"/>
              <a:pPr/>
              <a:t>‹#›</a:t>
            </a:fld>
            <a:endParaRPr lang="en-US" dirty="0"/>
          </a:p>
        </p:txBody>
      </p:sp>
      <p:sp>
        <p:nvSpPr>
          <p:cNvPr id="4" name="Rectangle 3"/>
          <p:cNvSpPr/>
          <p:nvPr userDrawn="1"/>
        </p:nvSpPr>
        <p:spPr>
          <a:xfrm>
            <a:off x="0" y="0"/>
            <a:ext cx="45719" cy="6858000"/>
          </a:xfrm>
          <a:prstGeom prst="rect">
            <a:avLst/>
          </a:prstGeom>
          <a:gradFill>
            <a:gsLst>
              <a:gs pos="0">
                <a:srgbClr val="F8F8F8"/>
              </a:gs>
              <a:gs pos="95000">
                <a:srgbClr val="F5F5F5"/>
              </a:gs>
              <a:gs pos="99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2859" y="0"/>
            <a:ext cx="9121141" cy="4571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109205" y="0"/>
            <a:ext cx="45719" cy="6858000"/>
          </a:xfrm>
          <a:prstGeom prst="rect">
            <a:avLst/>
          </a:prstGeom>
          <a:gradFill>
            <a:gsLst>
              <a:gs pos="0">
                <a:srgbClr val="F8F8F8"/>
              </a:gs>
              <a:gs pos="95000">
                <a:srgbClr val="F5F5F5"/>
              </a:gs>
              <a:gs pos="99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689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5.pn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6.jpe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notesSlide" Target="../notesSlides/notesSlide15.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11.png"/><Relationship Id="rId7"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mylesl\AppData\Local\Microsoft\Windows\Temporary Internet Files\Content.IE5\6M13KGZH\4-2-CleanAir8248175istoc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2842171"/>
            <a:ext cx="9220200" cy="104720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85800" y="1524000"/>
            <a:ext cx="8001000" cy="23653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dirty="0" smtClean="0"/>
              <a:t/>
            </a:r>
            <a:br>
              <a:rPr lang="en-US" dirty="0" smtClean="0"/>
            </a:br>
            <a:endParaRPr lang="en-US" dirty="0" smtClean="0"/>
          </a:p>
        </p:txBody>
      </p:sp>
      <p:sp>
        <p:nvSpPr>
          <p:cNvPr id="2" name="Title 1"/>
          <p:cNvSpPr>
            <a:spLocks noGrp="1"/>
          </p:cNvSpPr>
          <p:nvPr>
            <p:ph type="title"/>
          </p:nvPr>
        </p:nvSpPr>
        <p:spPr>
          <a:xfrm>
            <a:off x="0" y="1219200"/>
            <a:ext cx="9134475" cy="1143000"/>
          </a:xfrm>
        </p:spPr>
        <p:txBody>
          <a:bodyPr>
            <a:noAutofit/>
          </a:bodyPr>
          <a:lstStyle/>
          <a:p>
            <a:r>
              <a:rPr lang="en-US" sz="4100" b="1" dirty="0"/>
              <a:t>Atmospheric </a:t>
            </a:r>
            <a:r>
              <a:rPr lang="en-US" sz="4100" b="1" dirty="0" smtClean="0"/>
              <a:t>Chemistry and Deposition</a:t>
            </a:r>
            <a:endParaRPr lang="en-US" sz="4100" b="1" dirty="0"/>
          </a:p>
        </p:txBody>
      </p:sp>
      <p:sp>
        <p:nvSpPr>
          <p:cNvPr id="3" name="Subtitle 2"/>
          <p:cNvSpPr>
            <a:spLocks noGrp="1"/>
          </p:cNvSpPr>
          <p:nvPr>
            <p:ph type="subTitle" idx="1"/>
          </p:nvPr>
        </p:nvSpPr>
        <p:spPr>
          <a:xfrm>
            <a:off x="1362075" y="3962400"/>
            <a:ext cx="6400800" cy="1752600"/>
          </a:xfrm>
        </p:spPr>
        <p:txBody>
          <a:bodyPr>
            <a:noAutofit/>
          </a:bodyPr>
          <a:lstStyle/>
          <a:p>
            <a:pPr>
              <a:spcBef>
                <a:spcPts val="600"/>
              </a:spcBef>
            </a:pPr>
            <a:r>
              <a:rPr lang="en-US" dirty="0" smtClean="0"/>
              <a:t>LaToya Myles</a:t>
            </a:r>
          </a:p>
          <a:p>
            <a:pPr>
              <a:spcBef>
                <a:spcPts val="600"/>
              </a:spcBef>
            </a:pPr>
            <a:r>
              <a:rPr lang="en-US" dirty="0" smtClean="0"/>
              <a:t>Air Resources Laboratory</a:t>
            </a:r>
            <a:r>
              <a:rPr lang="en-US" dirty="0"/>
              <a:t/>
            </a:r>
            <a:br>
              <a:rPr lang="en-US" dirty="0"/>
            </a:br>
            <a:r>
              <a:rPr lang="en-US" dirty="0"/>
              <a:t>June </a:t>
            </a:r>
            <a:r>
              <a:rPr lang="en-US" dirty="0" smtClean="0"/>
              <a:t>22, </a:t>
            </a:r>
            <a:r>
              <a:rPr lang="en-US" dirty="0"/>
              <a:t>2016</a:t>
            </a:r>
            <a:br>
              <a:rPr lang="en-US" dirty="0"/>
            </a:br>
            <a:endParaRPr lang="en-US" dirty="0"/>
          </a:p>
        </p:txBody>
      </p:sp>
      <p:sp>
        <p:nvSpPr>
          <p:cNvPr id="5" name="TextBox 4"/>
          <p:cNvSpPr txBox="1"/>
          <p:nvPr/>
        </p:nvSpPr>
        <p:spPr>
          <a:xfrm>
            <a:off x="-9525" y="2134285"/>
            <a:ext cx="9144000" cy="707886"/>
          </a:xfrm>
          <a:prstGeom prst="rect">
            <a:avLst/>
          </a:prstGeom>
          <a:noFill/>
        </p:spPr>
        <p:txBody>
          <a:bodyPr wrap="square" rtlCol="0">
            <a:spAutoFit/>
          </a:bodyPr>
          <a:lstStyle/>
          <a:p>
            <a:pPr algn="ctr"/>
            <a:r>
              <a:rPr lang="en-US" sz="2000" i="1" dirty="0" smtClean="0">
                <a:solidFill>
                  <a:schemeClr val="bg1"/>
                </a:solidFill>
              </a:rPr>
              <a:t>World-class measurements and models for </a:t>
            </a:r>
          </a:p>
          <a:p>
            <a:pPr algn="ctr"/>
            <a:r>
              <a:rPr lang="en-US" sz="2000" i="1" dirty="0" smtClean="0">
                <a:solidFill>
                  <a:schemeClr val="bg1"/>
                </a:solidFill>
              </a:rPr>
              <a:t>air </a:t>
            </a:r>
            <a:r>
              <a:rPr lang="en-US" sz="2000" i="1" dirty="0">
                <a:solidFill>
                  <a:schemeClr val="bg1"/>
                </a:solidFill>
              </a:rPr>
              <a:t>quality decision-makers, </a:t>
            </a:r>
            <a:r>
              <a:rPr lang="en-US" sz="2000" i="1" dirty="0" smtClean="0">
                <a:solidFill>
                  <a:schemeClr val="bg1"/>
                </a:solidFill>
              </a:rPr>
              <a:t>forecasters</a:t>
            </a:r>
            <a:r>
              <a:rPr lang="en-US" sz="2000" i="1" dirty="0">
                <a:solidFill>
                  <a:schemeClr val="bg1"/>
                </a:solidFill>
              </a:rPr>
              <a:t>, and the research </a:t>
            </a:r>
            <a:r>
              <a:rPr lang="en-US" sz="2000" i="1" dirty="0" smtClean="0">
                <a:solidFill>
                  <a:schemeClr val="bg1"/>
                </a:solidFill>
              </a:rPr>
              <a:t>community</a:t>
            </a:r>
          </a:p>
        </p:txBody>
      </p:sp>
    </p:spTree>
    <p:extLst>
      <p:ext uri="{BB962C8B-B14F-4D97-AF65-F5344CB8AC3E}">
        <p14:creationId xmlns:p14="http://schemas.microsoft.com/office/powerpoint/2010/main" val="1727132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Relevance: Products and Information</a:t>
            </a:r>
            <a:endParaRPr lang="en-US" dirty="0"/>
          </a:p>
        </p:txBody>
      </p:sp>
      <p:sp>
        <p:nvSpPr>
          <p:cNvPr id="6" name="Content Placeholder 5"/>
          <p:cNvSpPr>
            <a:spLocks noGrp="1"/>
          </p:cNvSpPr>
          <p:nvPr>
            <p:ph sz="half" idx="1"/>
          </p:nvPr>
        </p:nvSpPr>
        <p:spPr>
          <a:xfrm>
            <a:off x="152400" y="1077587"/>
            <a:ext cx="8915400" cy="609599"/>
          </a:xfrm>
        </p:spPr>
        <p:txBody>
          <a:bodyPr>
            <a:noAutofit/>
          </a:bodyPr>
          <a:lstStyle/>
          <a:p>
            <a:pPr marL="0" indent="0" algn="ctr">
              <a:buNone/>
            </a:pPr>
            <a:r>
              <a:rPr lang="en-US" dirty="0"/>
              <a:t>Nitrogen Program – Measurements</a:t>
            </a:r>
          </a:p>
          <a:p>
            <a:pPr marL="457200" lvl="1" indent="0" algn="ctr">
              <a:buNone/>
            </a:pPr>
            <a:endParaRPr lang="en-US" dirty="0"/>
          </a:p>
        </p:txBody>
      </p:sp>
      <p:sp>
        <p:nvSpPr>
          <p:cNvPr id="3" name="Footer Placeholder 2"/>
          <p:cNvSpPr>
            <a:spLocks noGrp="1"/>
          </p:cNvSpPr>
          <p:nvPr>
            <p:ph type="ftr" sz="quarter" idx="10"/>
          </p:nvPr>
        </p:nvSpPr>
        <p:spPr/>
        <p:txBody>
          <a:bodyPr/>
          <a:lstStyle/>
          <a:p>
            <a:r>
              <a:rPr lang="en-US" smtClean="0"/>
              <a:t>ARL Science Review, June 21-23, 2016</a:t>
            </a:r>
            <a:endParaRPr lang="en-US" dirty="0"/>
          </a:p>
        </p:txBody>
      </p:sp>
      <p:sp>
        <p:nvSpPr>
          <p:cNvPr id="4" name="Slide Number Placeholder 3"/>
          <p:cNvSpPr>
            <a:spLocks noGrp="1"/>
          </p:cNvSpPr>
          <p:nvPr>
            <p:ph type="sldNum" sz="quarter" idx="11"/>
          </p:nvPr>
        </p:nvSpPr>
        <p:spPr/>
        <p:txBody>
          <a:bodyPr/>
          <a:lstStyle/>
          <a:p>
            <a:fld id="{66CAC88C-31F3-4764-B964-B930D18D7C5C}" type="slidenum">
              <a:rPr lang="en-US" smtClean="0"/>
              <a:t>10</a:t>
            </a:fld>
            <a:endParaRPr lang="en-US" dirty="0"/>
          </a:p>
        </p:txBody>
      </p:sp>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74" r="3674" b="1865"/>
          <a:stretch/>
        </p:blipFill>
        <p:spPr bwMode="auto">
          <a:xfrm>
            <a:off x="6324600" y="2057400"/>
            <a:ext cx="2411039" cy="399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187" b="22669"/>
          <a:stretch/>
        </p:blipFill>
        <p:spPr bwMode="auto">
          <a:xfrm>
            <a:off x="457200" y="2057400"/>
            <a:ext cx="5181600" cy="40714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4033902517"/>
              </p:ext>
            </p:extLst>
          </p:nvPr>
        </p:nvGraphicFramePr>
        <p:xfrm>
          <a:off x="1219200" y="2362200"/>
          <a:ext cx="4071730" cy="22742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2590800" y="3127513"/>
            <a:ext cx="1371600" cy="523220"/>
          </a:xfrm>
          <a:prstGeom prst="rect">
            <a:avLst/>
          </a:prstGeom>
          <a:noFill/>
        </p:spPr>
        <p:txBody>
          <a:bodyPr wrap="square" rtlCol="0">
            <a:spAutoFit/>
          </a:bodyPr>
          <a:lstStyle/>
          <a:p>
            <a:pPr algn="ctr"/>
            <a:r>
              <a:rPr lang="en-US" sz="1400" b="1" dirty="0" smtClean="0">
                <a:solidFill>
                  <a:schemeClr val="tx2"/>
                </a:solidFill>
                <a:latin typeface="Berlin Sans FB Demi" panose="020E0802020502020306" pitchFamily="34" charset="0"/>
              </a:rPr>
              <a:t>Agroecosystem Effects</a:t>
            </a:r>
          </a:p>
        </p:txBody>
      </p:sp>
      <p:sp>
        <p:nvSpPr>
          <p:cNvPr id="9" name="TextBox 8"/>
          <p:cNvSpPr txBox="1"/>
          <p:nvPr/>
        </p:nvSpPr>
        <p:spPr>
          <a:xfrm>
            <a:off x="6324600" y="1861975"/>
            <a:ext cx="2411039" cy="584775"/>
          </a:xfrm>
          <a:prstGeom prst="rect">
            <a:avLst/>
          </a:prstGeom>
          <a:solidFill>
            <a:schemeClr val="bg1"/>
          </a:solidFill>
        </p:spPr>
        <p:txBody>
          <a:bodyPr wrap="square" rtlCol="0">
            <a:spAutoFit/>
          </a:bodyPr>
          <a:lstStyle/>
          <a:p>
            <a:r>
              <a:rPr lang="en-US" sz="1600" b="1" dirty="0" smtClean="0"/>
              <a:t>Crop-specific NH</a:t>
            </a:r>
            <a:r>
              <a:rPr lang="en-US" sz="1600" b="1" baseline="-25000" dirty="0" smtClean="0"/>
              <a:t>3</a:t>
            </a:r>
            <a:r>
              <a:rPr lang="en-US" sz="1600" b="1" dirty="0" smtClean="0"/>
              <a:t> emission from fertilization</a:t>
            </a:r>
          </a:p>
        </p:txBody>
      </p:sp>
    </p:spTree>
    <p:extLst>
      <p:ext uri="{BB962C8B-B14F-4D97-AF65-F5344CB8AC3E}">
        <p14:creationId xmlns:p14="http://schemas.microsoft.com/office/powerpoint/2010/main" val="2517459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Relevance: International Assessment</a:t>
            </a:r>
            <a:endParaRPr lang="en-US" dirty="0"/>
          </a:p>
        </p:txBody>
      </p:sp>
      <p:sp>
        <p:nvSpPr>
          <p:cNvPr id="3" name="Content Placeholder 2"/>
          <p:cNvSpPr>
            <a:spLocks noGrp="1"/>
          </p:cNvSpPr>
          <p:nvPr>
            <p:ph idx="1"/>
          </p:nvPr>
        </p:nvSpPr>
        <p:spPr>
          <a:xfrm>
            <a:off x="457200" y="1600201"/>
            <a:ext cx="8229600" cy="1066800"/>
          </a:xfrm>
          <a:solidFill>
            <a:schemeClr val="tx2">
              <a:lumMod val="40000"/>
              <a:lumOff val="60000"/>
            </a:schemeClr>
          </a:solidFill>
        </p:spPr>
        <p:txBody>
          <a:bodyPr/>
          <a:lstStyle/>
          <a:p>
            <a:pPr marL="0" indent="0" algn="ctr">
              <a:buNone/>
            </a:pPr>
            <a:r>
              <a:rPr lang="en-US" sz="2800" dirty="0"/>
              <a:t>World Meteorological </a:t>
            </a:r>
            <a:r>
              <a:rPr lang="en-US" sz="2800" dirty="0" smtClean="0"/>
              <a:t>Organization </a:t>
            </a:r>
          </a:p>
          <a:p>
            <a:pPr marL="0" indent="0" algn="ctr">
              <a:spcBef>
                <a:spcPts val="300"/>
              </a:spcBef>
              <a:buNone/>
            </a:pPr>
            <a:r>
              <a:rPr lang="en-US" sz="2800" dirty="0" smtClean="0"/>
              <a:t>Precipitation </a:t>
            </a:r>
            <a:r>
              <a:rPr lang="en-US" sz="2800" dirty="0"/>
              <a:t>Chemistry Science </a:t>
            </a:r>
            <a:r>
              <a:rPr lang="en-US" sz="2800" dirty="0" smtClean="0"/>
              <a:t>Advisory </a:t>
            </a:r>
            <a:r>
              <a:rPr lang="en-US" sz="2800" dirty="0"/>
              <a:t>Group</a:t>
            </a:r>
          </a:p>
          <a:p>
            <a:pPr marL="0" indent="0">
              <a:buNone/>
            </a:pPr>
            <a:endParaRPr lang="en-US" dirty="0">
              <a:solidFill>
                <a:schemeClr val="tx2">
                  <a:lumMod val="40000"/>
                  <a:lumOff val="60000"/>
                </a:schemeClr>
              </a:solidFill>
            </a:endParaRPr>
          </a:p>
        </p:txBody>
      </p:sp>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11</a:t>
            </a:fld>
            <a:endParaRPr lang="en-US" dirty="0"/>
          </a:p>
        </p:txBody>
      </p:sp>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971800"/>
            <a:ext cx="2368955" cy="30360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GAW Manual Cover"/>
          <p:cNvPicPr>
            <a:picLocks noChangeAspect="1" noChangeArrowheads="1"/>
          </p:cNvPicPr>
          <p:nvPr/>
        </p:nvPicPr>
        <p:blipFill>
          <a:blip r:embed="rId4" cstate="print"/>
          <a:srcRect/>
          <a:stretch>
            <a:fillRect/>
          </a:stretch>
        </p:blipFill>
        <p:spPr bwMode="auto">
          <a:xfrm>
            <a:off x="1087967" y="2971801"/>
            <a:ext cx="2057400" cy="3036073"/>
          </a:xfrm>
          <a:prstGeom prst="rect">
            <a:avLst/>
          </a:prstGeom>
          <a:noFill/>
          <a:ln w="19050">
            <a:solidFill>
              <a:schemeClr val="accent4">
                <a:lumMod val="40000"/>
                <a:lumOff val="60000"/>
              </a:schemeClr>
            </a:solidFill>
          </a:ln>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0610" y="3739640"/>
            <a:ext cx="1143947" cy="1500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544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Relevance: Deposition Network</a:t>
            </a:r>
            <a:endParaRPr lang="en-US" dirty="0"/>
          </a:p>
        </p:txBody>
      </p:sp>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12</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111" y="42672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rotWithShape="1">
          <a:blip r:embed="rId4"/>
          <a:srcRect l="34612" t="9396" r="35544" b="15080"/>
          <a:stretch/>
        </p:blipFill>
        <p:spPr bwMode="auto">
          <a:xfrm>
            <a:off x="228600" y="1066800"/>
            <a:ext cx="4989043" cy="53340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55753" t="34136" r="5850" b="22915"/>
          <a:stretch/>
        </p:blipFill>
        <p:spPr bwMode="auto">
          <a:xfrm>
            <a:off x="5334000" y="1295401"/>
            <a:ext cx="3581400" cy="2613552"/>
          </a:xfrm>
          <a:prstGeom prst="rect">
            <a:avLst/>
          </a:prstGeom>
          <a:ln>
            <a:noFill/>
          </a:ln>
          <a:extLst>
            <a:ext uri="{53640926-AAD7-44D8-BBD7-CCE9431645EC}">
              <a14:shadowObscured xmlns:a14="http://schemas.microsoft.com/office/drawing/2010/main"/>
            </a:ext>
          </a:extLst>
        </p:spPr>
      </p:pic>
      <p:sp>
        <p:nvSpPr>
          <p:cNvPr id="3" name="Oval 2"/>
          <p:cNvSpPr/>
          <p:nvPr/>
        </p:nvSpPr>
        <p:spPr>
          <a:xfrm>
            <a:off x="7467600" y="2590800"/>
            <a:ext cx="76200" cy="76199"/>
          </a:xfrm>
          <a:prstGeom prst="ellipse">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Oval 8"/>
          <p:cNvSpPr/>
          <p:nvPr/>
        </p:nvSpPr>
        <p:spPr>
          <a:xfrm>
            <a:off x="7762817" y="2912753"/>
            <a:ext cx="76200" cy="76199"/>
          </a:xfrm>
          <a:prstGeom prst="ellipse">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Oval 10"/>
          <p:cNvSpPr/>
          <p:nvPr/>
        </p:nvSpPr>
        <p:spPr>
          <a:xfrm>
            <a:off x="7991417" y="2591159"/>
            <a:ext cx="76200" cy="76199"/>
          </a:xfrm>
          <a:prstGeom prst="ellipse">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p:cNvSpPr/>
          <p:nvPr/>
        </p:nvSpPr>
        <p:spPr>
          <a:xfrm>
            <a:off x="8229600" y="2553059"/>
            <a:ext cx="76200" cy="76199"/>
          </a:xfrm>
          <a:prstGeom prst="ellipse">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Oval 12"/>
          <p:cNvSpPr/>
          <p:nvPr/>
        </p:nvSpPr>
        <p:spPr>
          <a:xfrm>
            <a:off x="8064354" y="2410953"/>
            <a:ext cx="76200" cy="76199"/>
          </a:xfrm>
          <a:prstGeom prst="ellipse">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Oval 13"/>
          <p:cNvSpPr/>
          <p:nvPr/>
        </p:nvSpPr>
        <p:spPr>
          <a:xfrm>
            <a:off x="8102454" y="2249163"/>
            <a:ext cx="76200" cy="76199"/>
          </a:xfrm>
          <a:prstGeom prst="ellipse">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362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13</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80" t="19918" r="26408" b="21635"/>
          <a:stretch/>
        </p:blipFill>
        <p:spPr bwMode="auto">
          <a:xfrm>
            <a:off x="228600" y="152400"/>
            <a:ext cx="5410200" cy="375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6270" t="15910" r="20420" b="22776"/>
          <a:stretch/>
        </p:blipFill>
        <p:spPr bwMode="auto">
          <a:xfrm>
            <a:off x="3124200" y="3352800"/>
            <a:ext cx="5244981" cy="3393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343400" y="3429000"/>
            <a:ext cx="2438400" cy="276999"/>
          </a:xfrm>
          <a:prstGeom prst="rect">
            <a:avLst/>
          </a:prstGeom>
          <a:noFill/>
        </p:spPr>
        <p:txBody>
          <a:bodyPr wrap="square" rtlCol="0">
            <a:spAutoFit/>
          </a:bodyPr>
          <a:lstStyle/>
          <a:p>
            <a:r>
              <a:rPr lang="en-US" sz="1200" b="1" dirty="0" smtClean="0">
                <a:latin typeface="Tahoma" panose="020B0604030504040204" pitchFamily="34" charset="0"/>
                <a:ea typeface="Tahoma" panose="020B0604030504040204" pitchFamily="34" charset="0"/>
                <a:cs typeface="Tahoma" panose="020B0604030504040204" pitchFamily="34" charset="0"/>
              </a:rPr>
              <a:t>Mercury Concentration, 2014</a:t>
            </a:r>
          </a:p>
        </p:txBody>
      </p:sp>
    </p:spTree>
    <p:extLst>
      <p:ext uri="{BB962C8B-B14F-4D97-AF65-F5344CB8AC3E}">
        <p14:creationId xmlns:p14="http://schemas.microsoft.com/office/powerpoint/2010/main" val="1431770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Research Transitions</a:t>
            </a:r>
            <a:endParaRPr lang="en-US" dirty="0"/>
          </a:p>
        </p:txBody>
      </p:sp>
      <p:sp>
        <p:nvSpPr>
          <p:cNvPr id="5" name="Content Placeholder 4"/>
          <p:cNvSpPr>
            <a:spLocks noGrp="1"/>
          </p:cNvSpPr>
          <p:nvPr>
            <p:ph idx="1"/>
          </p:nvPr>
        </p:nvSpPr>
        <p:spPr>
          <a:xfrm>
            <a:off x="76199" y="1371600"/>
            <a:ext cx="4601135" cy="4754563"/>
          </a:xfrm>
        </p:spPr>
        <p:txBody>
          <a:bodyPr>
            <a:noAutofit/>
          </a:bodyPr>
          <a:lstStyle/>
          <a:p>
            <a:pPr lvl="0"/>
            <a:r>
              <a:rPr lang="en-US" sz="1900" dirty="0" smtClean="0">
                <a:solidFill>
                  <a:prstClr val="white"/>
                </a:solidFill>
              </a:rPr>
              <a:t>NOAA National Air </a:t>
            </a:r>
            <a:r>
              <a:rPr lang="en-US" sz="1900" dirty="0">
                <a:solidFill>
                  <a:prstClr val="white"/>
                </a:solidFill>
              </a:rPr>
              <a:t>Quality </a:t>
            </a:r>
            <a:r>
              <a:rPr lang="en-US" sz="1900" dirty="0" smtClean="0">
                <a:solidFill>
                  <a:prstClr val="white"/>
                </a:solidFill>
              </a:rPr>
              <a:t>Forecasting Capability </a:t>
            </a:r>
            <a:r>
              <a:rPr lang="en-US" sz="1900" dirty="0">
                <a:solidFill>
                  <a:prstClr val="white"/>
                </a:solidFill>
              </a:rPr>
              <a:t>updates successfully moved into NWS operations annually beginning </a:t>
            </a:r>
            <a:r>
              <a:rPr lang="en-US" sz="1900" dirty="0" smtClean="0">
                <a:solidFill>
                  <a:prstClr val="white"/>
                </a:solidFill>
              </a:rPr>
              <a:t>in 2004.</a:t>
            </a:r>
            <a:endParaRPr lang="en-US" sz="1900" dirty="0">
              <a:solidFill>
                <a:prstClr val="white"/>
              </a:solidFill>
            </a:endParaRPr>
          </a:p>
          <a:p>
            <a:pPr lvl="0"/>
            <a:r>
              <a:rPr lang="en-US" sz="1900" dirty="0" smtClean="0">
                <a:solidFill>
                  <a:prstClr val="white"/>
                </a:solidFill>
              </a:rPr>
              <a:t>Mercury </a:t>
            </a:r>
            <a:r>
              <a:rPr lang="en-US" sz="1900" dirty="0">
                <a:solidFill>
                  <a:prstClr val="white"/>
                </a:solidFill>
              </a:rPr>
              <a:t>measurement methodologies accepted as the international </a:t>
            </a:r>
            <a:r>
              <a:rPr lang="en-US" sz="1900" dirty="0" smtClean="0">
                <a:solidFill>
                  <a:prstClr val="white"/>
                </a:solidFill>
              </a:rPr>
              <a:t>standard.</a:t>
            </a:r>
            <a:endParaRPr lang="en-US" sz="1900" dirty="0">
              <a:solidFill>
                <a:prstClr val="white"/>
              </a:solidFill>
            </a:endParaRPr>
          </a:p>
          <a:p>
            <a:pPr lvl="0"/>
            <a:r>
              <a:rPr lang="en-US" sz="1900" dirty="0">
                <a:solidFill>
                  <a:prstClr val="white"/>
                </a:solidFill>
              </a:rPr>
              <a:t>Mercury model used to </a:t>
            </a:r>
            <a:r>
              <a:rPr lang="en-US" sz="1900" dirty="0" smtClean="0">
                <a:solidFill>
                  <a:prstClr val="white"/>
                </a:solidFill>
              </a:rPr>
              <a:t>set environmental policy in the Great Lakes Region.</a:t>
            </a:r>
          </a:p>
          <a:p>
            <a:pPr lvl="0"/>
            <a:r>
              <a:rPr lang="en-US" sz="1900" dirty="0" smtClean="0">
                <a:solidFill>
                  <a:prstClr val="white"/>
                </a:solidFill>
              </a:rPr>
              <a:t>Nitrogen data used to understand spatial patterns of agricultural emissions.</a:t>
            </a:r>
            <a:endParaRPr lang="en-US" sz="1900" dirty="0">
              <a:solidFill>
                <a:prstClr val="white"/>
              </a:solidFill>
            </a:endParaRPr>
          </a:p>
          <a:p>
            <a:pPr lvl="0"/>
            <a:r>
              <a:rPr lang="en-US" sz="1900" dirty="0" smtClean="0">
                <a:solidFill>
                  <a:prstClr val="white"/>
                </a:solidFill>
              </a:rPr>
              <a:t>Assessment publication from Global </a:t>
            </a:r>
            <a:r>
              <a:rPr lang="en-US" sz="1900" dirty="0">
                <a:solidFill>
                  <a:prstClr val="white"/>
                </a:solidFill>
              </a:rPr>
              <a:t>Atmosphere Watch Precipitation Chemistry Science Advisory Group </a:t>
            </a:r>
            <a:r>
              <a:rPr lang="en-US" sz="1900" dirty="0" smtClean="0">
                <a:solidFill>
                  <a:prstClr val="white"/>
                </a:solidFill>
              </a:rPr>
              <a:t>still in top 10 most downloaded articles </a:t>
            </a:r>
            <a:r>
              <a:rPr lang="en-US" sz="1900" dirty="0">
                <a:solidFill>
                  <a:prstClr val="white"/>
                </a:solidFill>
              </a:rPr>
              <a:t>two years after publication.</a:t>
            </a:r>
          </a:p>
          <a:p>
            <a:endParaRPr lang="en-US" sz="1900" dirty="0"/>
          </a:p>
        </p:txBody>
      </p:sp>
      <p:sp>
        <p:nvSpPr>
          <p:cNvPr id="3" name="Footer Placeholder 2"/>
          <p:cNvSpPr>
            <a:spLocks noGrp="1"/>
          </p:cNvSpPr>
          <p:nvPr>
            <p:ph type="ftr" sz="quarter" idx="10"/>
          </p:nvPr>
        </p:nvSpPr>
        <p:spPr/>
        <p:txBody>
          <a:bodyPr/>
          <a:lstStyle/>
          <a:p>
            <a:r>
              <a:rPr lang="en-US" smtClean="0"/>
              <a:t>ARL Science Review, June 21-23, 2016</a:t>
            </a:r>
            <a:endParaRPr lang="en-US" dirty="0"/>
          </a:p>
        </p:txBody>
      </p:sp>
      <p:sp>
        <p:nvSpPr>
          <p:cNvPr id="4" name="Slide Number Placeholder 3"/>
          <p:cNvSpPr>
            <a:spLocks noGrp="1"/>
          </p:cNvSpPr>
          <p:nvPr>
            <p:ph type="sldNum" sz="quarter" idx="11"/>
          </p:nvPr>
        </p:nvSpPr>
        <p:spPr/>
        <p:txBody>
          <a:bodyPr/>
          <a:lstStyle/>
          <a:p>
            <a:fld id="{66CAC88C-31F3-4764-B964-B930D18D7C5C}" type="slidenum">
              <a:rPr lang="en-US" smtClean="0"/>
              <a:t>14</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335" y="1981200"/>
            <a:ext cx="4303058"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5424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4685" t="12429" r="14687" b="12374"/>
          <a:stretch/>
        </p:blipFill>
        <p:spPr bwMode="auto">
          <a:xfrm>
            <a:off x="5568098" y="3733800"/>
            <a:ext cx="1775676" cy="110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4" cstate="print"/>
          <a:srcRect/>
          <a:stretch>
            <a:fillRect/>
          </a:stretch>
        </p:blipFill>
        <p:spPr bwMode="auto">
          <a:xfrm>
            <a:off x="1" y="1145088"/>
            <a:ext cx="5775024" cy="618260"/>
          </a:xfrm>
          <a:prstGeom prst="rect">
            <a:avLst/>
          </a:prstGeom>
          <a:noFill/>
          <a:ln w="9525">
            <a:noFill/>
            <a:miter lim="800000"/>
            <a:headEnd/>
            <a:tailEnd/>
          </a:ln>
        </p:spPr>
      </p:pic>
      <p:sp>
        <p:nvSpPr>
          <p:cNvPr id="15" name="Title 14"/>
          <p:cNvSpPr>
            <a:spLocks noGrp="1"/>
          </p:cNvSpPr>
          <p:nvPr>
            <p:ph type="title"/>
          </p:nvPr>
        </p:nvSpPr>
        <p:spPr>
          <a:xfrm>
            <a:off x="3639" y="194205"/>
            <a:ext cx="9115811" cy="838200"/>
          </a:xfrm>
        </p:spPr>
        <p:txBody>
          <a:bodyPr/>
          <a:lstStyle/>
          <a:p>
            <a:pPr algn="ctr"/>
            <a:r>
              <a:rPr lang="en-US" dirty="0" smtClean="0"/>
              <a:t>Performance: Collaborations</a:t>
            </a:r>
            <a:endParaRPr lang="en-US" dirty="0"/>
          </a:p>
        </p:txBody>
      </p:sp>
      <p:sp>
        <p:nvSpPr>
          <p:cNvPr id="6" name="Footer Placeholder 5"/>
          <p:cNvSpPr>
            <a:spLocks noGrp="1"/>
          </p:cNvSpPr>
          <p:nvPr>
            <p:ph type="ftr" sz="quarter" idx="11"/>
          </p:nvPr>
        </p:nvSpPr>
        <p:spPr/>
        <p:txBody>
          <a:bodyPr/>
          <a:lstStyle/>
          <a:p>
            <a:r>
              <a:rPr lang="en-US" smtClean="0"/>
              <a:t>Air Resources Laboratory</a:t>
            </a:r>
            <a:endParaRPr lang="en-US"/>
          </a:p>
        </p:txBody>
      </p:sp>
      <p:sp>
        <p:nvSpPr>
          <p:cNvPr id="7" name="Slide Number Placeholder 6"/>
          <p:cNvSpPr>
            <a:spLocks noGrp="1"/>
          </p:cNvSpPr>
          <p:nvPr>
            <p:ph type="sldNum" sz="quarter" idx="4294967295"/>
          </p:nvPr>
        </p:nvSpPr>
        <p:spPr>
          <a:xfrm>
            <a:off x="7924800" y="6356350"/>
            <a:ext cx="762000" cy="365125"/>
          </a:xfrm>
          <a:prstGeom prst="rect">
            <a:avLst/>
          </a:prstGeom>
        </p:spPr>
        <p:txBody>
          <a:bodyPr/>
          <a:lstStyle/>
          <a:p>
            <a:fld id="{3E7EE49B-C32B-495C-9640-ABBF50F57D80}" type="slidenum">
              <a:rPr lang="en-US" smtClean="0"/>
              <a:pPr/>
              <a:t>15</a:t>
            </a:fld>
            <a:endParaRPr lang="en-US"/>
          </a:p>
        </p:txBody>
      </p:sp>
      <p:pic>
        <p:nvPicPr>
          <p:cNvPr id="2056" name="Picture 8"/>
          <p:cNvPicPr>
            <a:picLocks noChangeAspect="1" noChangeArrowheads="1"/>
          </p:cNvPicPr>
          <p:nvPr/>
        </p:nvPicPr>
        <p:blipFill>
          <a:blip r:embed="rId5" cstate="print"/>
          <a:srcRect/>
          <a:stretch>
            <a:fillRect/>
          </a:stretch>
        </p:blipFill>
        <p:spPr bwMode="auto">
          <a:xfrm>
            <a:off x="0" y="1753833"/>
            <a:ext cx="1482767" cy="1510532"/>
          </a:xfrm>
          <a:prstGeom prst="rect">
            <a:avLst/>
          </a:prstGeom>
          <a:noFill/>
          <a:ln w="9525">
            <a:noFill/>
            <a:miter lim="800000"/>
            <a:headEnd/>
            <a:tailEnd/>
          </a:ln>
        </p:spPr>
      </p:pic>
      <p:pic>
        <p:nvPicPr>
          <p:cNvPr id="9218" name="Picture 2"/>
          <p:cNvPicPr>
            <a:picLocks noChangeAspect="1" noChangeArrowheads="1"/>
          </p:cNvPicPr>
          <p:nvPr/>
        </p:nvPicPr>
        <p:blipFill>
          <a:blip r:embed="rId6" cstate="print"/>
          <a:srcRect/>
          <a:stretch>
            <a:fillRect/>
          </a:stretch>
        </p:blipFill>
        <p:spPr bwMode="auto">
          <a:xfrm>
            <a:off x="2600128" y="5149048"/>
            <a:ext cx="2967970" cy="844479"/>
          </a:xfrm>
          <a:prstGeom prst="rect">
            <a:avLst/>
          </a:prstGeom>
          <a:noFill/>
          <a:ln w="9525">
            <a:noFill/>
            <a:miter lim="800000"/>
            <a:headEnd/>
            <a:tailEnd/>
          </a:ln>
        </p:spPr>
      </p:pic>
      <p:pic>
        <p:nvPicPr>
          <p:cNvPr id="9223" name="Picture 7"/>
          <p:cNvPicPr>
            <a:picLocks noChangeAspect="1" noChangeArrowheads="1"/>
          </p:cNvPicPr>
          <p:nvPr/>
        </p:nvPicPr>
        <p:blipFill>
          <a:blip r:embed="rId7" cstate="print"/>
          <a:srcRect/>
          <a:stretch>
            <a:fillRect/>
          </a:stretch>
        </p:blipFill>
        <p:spPr bwMode="auto">
          <a:xfrm>
            <a:off x="1315161" y="4677892"/>
            <a:ext cx="1284967" cy="1299443"/>
          </a:xfrm>
          <a:prstGeom prst="rect">
            <a:avLst/>
          </a:prstGeom>
          <a:noFill/>
          <a:ln w="9525">
            <a:noFill/>
            <a:miter lim="800000"/>
            <a:headEnd/>
            <a:tailEnd/>
          </a:ln>
        </p:spPr>
      </p:pic>
      <p:pic>
        <p:nvPicPr>
          <p:cNvPr id="9219" name="Picture 3"/>
          <p:cNvPicPr>
            <a:picLocks noChangeAspect="1" noChangeArrowheads="1"/>
          </p:cNvPicPr>
          <p:nvPr/>
        </p:nvPicPr>
        <p:blipFill>
          <a:blip r:embed="rId8" cstate="print"/>
          <a:srcRect/>
          <a:stretch>
            <a:fillRect/>
          </a:stretch>
        </p:blipFill>
        <p:spPr bwMode="auto">
          <a:xfrm>
            <a:off x="4250288" y="2372948"/>
            <a:ext cx="1769512" cy="1524736"/>
          </a:xfrm>
          <a:prstGeom prst="rect">
            <a:avLst/>
          </a:prstGeom>
          <a:noFill/>
          <a:ln w="9525">
            <a:noFill/>
            <a:miter lim="800000"/>
            <a:headEnd/>
            <a:tailEnd/>
          </a:ln>
        </p:spPr>
      </p:pic>
      <p:pic>
        <p:nvPicPr>
          <p:cNvPr id="9227" name="Picture 11"/>
          <p:cNvPicPr>
            <a:picLocks noChangeAspect="1" noChangeArrowheads="1"/>
          </p:cNvPicPr>
          <p:nvPr/>
        </p:nvPicPr>
        <p:blipFill>
          <a:blip r:embed="rId9" cstate="print"/>
          <a:srcRect/>
          <a:stretch>
            <a:fillRect/>
          </a:stretch>
        </p:blipFill>
        <p:spPr bwMode="auto">
          <a:xfrm>
            <a:off x="1454583" y="1763348"/>
            <a:ext cx="1145546" cy="1491501"/>
          </a:xfrm>
          <a:prstGeom prst="rect">
            <a:avLst/>
          </a:prstGeom>
          <a:noFill/>
          <a:ln w="9525">
            <a:noFill/>
            <a:miter lim="800000"/>
            <a:headEnd/>
            <a:tailEnd/>
          </a:ln>
        </p:spPr>
      </p:pic>
      <p:pic>
        <p:nvPicPr>
          <p:cNvPr id="9231" name="Picture 15"/>
          <p:cNvPicPr>
            <a:picLocks noChangeAspect="1" noChangeArrowheads="1"/>
          </p:cNvPicPr>
          <p:nvPr/>
        </p:nvPicPr>
        <p:blipFill>
          <a:blip r:embed="rId10" cstate="print"/>
          <a:srcRect/>
          <a:stretch>
            <a:fillRect/>
          </a:stretch>
        </p:blipFill>
        <p:spPr bwMode="auto">
          <a:xfrm>
            <a:off x="7343774" y="3373720"/>
            <a:ext cx="1775677" cy="1233216"/>
          </a:xfrm>
          <a:prstGeom prst="rect">
            <a:avLst/>
          </a:prstGeom>
          <a:noFill/>
          <a:ln w="9525">
            <a:noFill/>
            <a:miter lim="800000"/>
            <a:headEnd/>
            <a:tailEnd/>
          </a:ln>
        </p:spPr>
      </p:pic>
      <p:pic>
        <p:nvPicPr>
          <p:cNvPr id="9232" name="Picture 16"/>
          <p:cNvPicPr>
            <a:picLocks noChangeAspect="1" noChangeArrowheads="1"/>
          </p:cNvPicPr>
          <p:nvPr/>
        </p:nvPicPr>
        <p:blipFill>
          <a:blip r:embed="rId11" cstate="print"/>
          <a:srcRect/>
          <a:stretch>
            <a:fillRect/>
          </a:stretch>
        </p:blipFill>
        <p:spPr bwMode="auto">
          <a:xfrm>
            <a:off x="2600129" y="1753833"/>
            <a:ext cx="1685925" cy="809262"/>
          </a:xfrm>
          <a:prstGeom prst="rect">
            <a:avLst/>
          </a:prstGeom>
          <a:noFill/>
          <a:ln w="9525">
            <a:noFill/>
            <a:miter lim="800000"/>
            <a:headEnd/>
            <a:tailEnd/>
          </a:ln>
        </p:spPr>
      </p:pic>
      <p:pic>
        <p:nvPicPr>
          <p:cNvPr id="9235" name="Picture 19"/>
          <p:cNvPicPr>
            <a:picLocks noChangeAspect="1" noChangeArrowheads="1"/>
          </p:cNvPicPr>
          <p:nvPr/>
        </p:nvPicPr>
        <p:blipFill>
          <a:blip r:embed="rId12" cstate="print"/>
          <a:srcRect l="933" t="16162" r="55333" b="19192"/>
          <a:stretch>
            <a:fillRect/>
          </a:stretch>
        </p:blipFill>
        <p:spPr bwMode="auto">
          <a:xfrm>
            <a:off x="4267004" y="1763348"/>
            <a:ext cx="3098304" cy="609600"/>
          </a:xfrm>
          <a:prstGeom prst="rect">
            <a:avLst/>
          </a:prstGeom>
          <a:noFill/>
          <a:ln w="9525">
            <a:noFill/>
            <a:miter lim="800000"/>
            <a:headEnd/>
            <a:tailEnd/>
          </a:ln>
        </p:spPr>
      </p:pic>
      <p:pic>
        <p:nvPicPr>
          <p:cNvPr id="9236" name="Picture 20"/>
          <p:cNvPicPr>
            <a:picLocks noChangeAspect="1" noChangeArrowheads="1"/>
          </p:cNvPicPr>
          <p:nvPr/>
        </p:nvPicPr>
        <p:blipFill>
          <a:blip r:embed="rId13" cstate="print"/>
          <a:srcRect/>
          <a:stretch>
            <a:fillRect/>
          </a:stretch>
        </p:blipFill>
        <p:spPr bwMode="auto">
          <a:xfrm>
            <a:off x="4236924" y="3881207"/>
            <a:ext cx="1333602" cy="1244313"/>
          </a:xfrm>
          <a:prstGeom prst="rect">
            <a:avLst/>
          </a:prstGeom>
          <a:noFill/>
          <a:ln w="9525">
            <a:noFill/>
            <a:miter lim="800000"/>
            <a:headEnd/>
            <a:tailEnd/>
          </a:ln>
        </p:spPr>
      </p:pic>
      <p:pic>
        <p:nvPicPr>
          <p:cNvPr id="1027" name="Picture 3"/>
          <p:cNvPicPr>
            <a:picLocks noChangeAspect="1" noChangeArrowheads="1"/>
          </p:cNvPicPr>
          <p:nvPr/>
        </p:nvPicPr>
        <p:blipFill rotWithShape="1">
          <a:blip r:embed="rId14">
            <a:extLst>
              <a:ext uri="{28A0092B-C50C-407E-A947-70E740481C1C}">
                <a14:useLocalDpi xmlns:a14="http://schemas.microsoft.com/office/drawing/2010/main" val="0"/>
              </a:ext>
            </a:extLst>
          </a:blip>
          <a:srcRect t="4874" b="12071"/>
          <a:stretch/>
        </p:blipFill>
        <p:spPr bwMode="auto">
          <a:xfrm>
            <a:off x="5568098" y="6091251"/>
            <a:ext cx="3551352" cy="766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19800" y="2372948"/>
            <a:ext cx="1323975" cy="136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39" y="3254849"/>
            <a:ext cx="2601367" cy="1423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17">
            <a:extLst>
              <a:ext uri="{28A0092B-C50C-407E-A947-70E740481C1C}">
                <a14:useLocalDpi xmlns:a14="http://schemas.microsoft.com/office/drawing/2010/main" val="0"/>
              </a:ext>
            </a:extLst>
          </a:blip>
          <a:srcRect r="29243"/>
          <a:stretch/>
        </p:blipFill>
        <p:spPr bwMode="auto">
          <a:xfrm>
            <a:off x="5568099" y="4840058"/>
            <a:ext cx="1775674" cy="73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43775" y="1753831"/>
            <a:ext cx="1800225" cy="1622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Image result for university of delaw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university of delawa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00129" y="2563095"/>
            <a:ext cx="1685925" cy="1663546"/>
          </a:xfrm>
          <a:prstGeom prst="rect">
            <a:avLst/>
          </a:prstGeom>
        </p:spPr>
      </p:pic>
      <p:pic>
        <p:nvPicPr>
          <p:cNvPr id="9222" name="Picture 6"/>
          <p:cNvPicPr>
            <a:picLocks noChangeAspect="1" noChangeArrowheads="1"/>
          </p:cNvPicPr>
          <p:nvPr/>
        </p:nvPicPr>
        <p:blipFill>
          <a:blip r:embed="rId20" cstate="print"/>
          <a:srcRect/>
          <a:stretch>
            <a:fillRect/>
          </a:stretch>
        </p:blipFill>
        <p:spPr bwMode="auto">
          <a:xfrm>
            <a:off x="1" y="4677893"/>
            <a:ext cx="1299443" cy="1299443"/>
          </a:xfrm>
          <a:prstGeom prst="rect">
            <a:avLst/>
          </a:prstGeom>
          <a:noFill/>
          <a:ln w="9525">
            <a:noFill/>
            <a:miter lim="800000"/>
            <a:headEnd/>
            <a:tailEnd/>
          </a:ln>
        </p:spPr>
      </p:pic>
      <p:pic>
        <p:nvPicPr>
          <p:cNvPr id="4102" name="Picture 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600128" y="4226642"/>
            <a:ext cx="1685926" cy="978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8"/>
          <p:cNvPicPr>
            <a:picLocks noChangeAspect="1" noChangeArrowheads="1"/>
          </p:cNvPicPr>
          <p:nvPr/>
        </p:nvPicPr>
        <p:blipFill rotWithShape="1">
          <a:blip r:embed="rId22" cstate="print"/>
          <a:srcRect r="17728"/>
          <a:stretch/>
        </p:blipFill>
        <p:spPr bwMode="auto">
          <a:xfrm>
            <a:off x="-14491" y="5968424"/>
            <a:ext cx="5585017" cy="889575"/>
          </a:xfrm>
          <a:prstGeom prst="rect">
            <a:avLst/>
          </a:prstGeom>
          <a:noFill/>
          <a:ln w="9525">
            <a:noFill/>
            <a:miter lim="800000"/>
            <a:headEnd/>
            <a:tailEnd/>
          </a:ln>
        </p:spPr>
      </p:pic>
      <p:pic>
        <p:nvPicPr>
          <p:cNvPr id="4104" name="Picture 8"/>
          <p:cNvPicPr>
            <a:picLocks noChangeAspect="1" noChangeArrowheads="1"/>
          </p:cNvPicPr>
          <p:nvPr/>
        </p:nvPicPr>
        <p:blipFill rotWithShape="1">
          <a:blip r:embed="rId23">
            <a:extLst>
              <a:ext uri="{28A0092B-C50C-407E-A947-70E740481C1C}">
                <a14:useLocalDpi xmlns:a14="http://schemas.microsoft.com/office/drawing/2010/main" val="0"/>
              </a:ext>
            </a:extLst>
          </a:blip>
          <a:srcRect l="21781" r="1793"/>
          <a:stretch/>
        </p:blipFill>
        <p:spPr bwMode="auto">
          <a:xfrm>
            <a:off x="7343774" y="4606936"/>
            <a:ext cx="1775676" cy="951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5" name="Picture 9"/>
          <p:cNvPicPr>
            <a:picLocks noChangeAspect="1" noChangeArrowheads="1"/>
          </p:cNvPicPr>
          <p:nvPr/>
        </p:nvPicPr>
        <p:blipFill>
          <a:blip r:embed="rId24" cstate="print"/>
          <a:srcRect t="7619" r="61492" b="8571"/>
          <a:stretch>
            <a:fillRect/>
          </a:stretch>
        </p:blipFill>
        <p:spPr bwMode="auto">
          <a:xfrm>
            <a:off x="5775024" y="1145087"/>
            <a:ext cx="3368976" cy="608745"/>
          </a:xfrm>
          <a:prstGeom prst="rect">
            <a:avLst/>
          </a:prstGeom>
          <a:noFill/>
          <a:ln w="9525">
            <a:noFill/>
            <a:miter lim="800000"/>
            <a:headEnd/>
            <a:tailEnd/>
          </a:ln>
        </p:spPr>
      </p:pic>
      <p:pic>
        <p:nvPicPr>
          <p:cNvPr id="1026"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70526" y="5558680"/>
            <a:ext cx="3558977" cy="532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956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7" y="2182995"/>
            <a:ext cx="2971800" cy="2286000"/>
          </a:xfrm>
        </p:spPr>
        <p:txBody>
          <a:bodyPr>
            <a:noAutofit/>
          </a:bodyPr>
          <a:lstStyle/>
          <a:p>
            <a:r>
              <a:rPr lang="en-US" sz="2800" dirty="0" smtClean="0"/>
              <a:t>Atmospheric Chemistry and Deposition</a:t>
            </a:r>
            <a:br>
              <a:rPr lang="en-US" sz="2800" dirty="0" smtClean="0"/>
            </a:br>
            <a:r>
              <a:rPr lang="en-US" sz="2800" dirty="0" smtClean="0"/>
              <a:t>Presentations</a:t>
            </a:r>
            <a:endParaRPr lang="en-US" sz="2800" dirty="0"/>
          </a:p>
        </p:txBody>
      </p:sp>
      <p:sp>
        <p:nvSpPr>
          <p:cNvPr id="5" name="Footer Placeholder 4"/>
          <p:cNvSpPr>
            <a:spLocks noGrp="1"/>
          </p:cNvSpPr>
          <p:nvPr>
            <p:ph type="ftr" sz="quarter" idx="10"/>
          </p:nvPr>
        </p:nvSpPr>
        <p:spPr/>
        <p:txBody>
          <a:bodyPr/>
          <a:lstStyle/>
          <a:p>
            <a:r>
              <a:rPr lang="en-US" dirty="0"/>
              <a:t>ARL Science Review, June 21-23, 2016</a:t>
            </a:r>
          </a:p>
        </p:txBody>
      </p:sp>
      <p:sp>
        <p:nvSpPr>
          <p:cNvPr id="6" name="Slide Number Placeholder 5"/>
          <p:cNvSpPr>
            <a:spLocks noGrp="1"/>
          </p:cNvSpPr>
          <p:nvPr>
            <p:ph type="sldNum" sz="quarter" idx="11"/>
          </p:nvPr>
        </p:nvSpPr>
        <p:spPr/>
        <p:txBody>
          <a:bodyPr/>
          <a:lstStyle/>
          <a:p>
            <a:fld id="{3E7EE49B-C32B-495C-9640-ABBF50F57D80}" type="slidenum">
              <a:rPr lang="en-US" sz="1400" smtClean="0"/>
              <a:pPr/>
              <a:t>16</a:t>
            </a:fld>
            <a:endParaRPr lang="en-US" sz="1400" dirty="0"/>
          </a:p>
        </p:txBody>
      </p:sp>
      <p:graphicFrame>
        <p:nvGraphicFramePr>
          <p:cNvPr id="2" name="Diagram 1"/>
          <p:cNvGraphicFramePr/>
          <p:nvPr>
            <p:extLst>
              <p:ext uri="{D42A27DB-BD31-4B8C-83A1-F6EECF244321}">
                <p14:modId xmlns:p14="http://schemas.microsoft.com/office/powerpoint/2010/main" val="1533208173"/>
              </p:ext>
            </p:extLst>
          </p:nvPr>
        </p:nvGraphicFramePr>
        <p:xfrm>
          <a:off x="1905000" y="298966"/>
          <a:ext cx="70866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992559" y="661061"/>
            <a:ext cx="598241" cy="369332"/>
          </a:xfrm>
          <a:prstGeom prst="rect">
            <a:avLst/>
          </a:prstGeom>
          <a:noFill/>
        </p:spPr>
        <p:txBody>
          <a:bodyPr wrap="none" rtlCol="0">
            <a:spAutoFit/>
          </a:bodyPr>
          <a:lstStyle/>
          <a:p>
            <a:r>
              <a:rPr lang="en-US" dirty="0" smtClean="0">
                <a:solidFill>
                  <a:schemeClr val="tx2">
                    <a:lumMod val="50000"/>
                  </a:schemeClr>
                </a:solidFill>
              </a:rPr>
              <a:t>8:45</a:t>
            </a:r>
          </a:p>
        </p:txBody>
      </p:sp>
      <p:sp>
        <p:nvSpPr>
          <p:cNvPr id="11" name="TextBox 10"/>
          <p:cNvSpPr txBox="1"/>
          <p:nvPr/>
        </p:nvSpPr>
        <p:spPr>
          <a:xfrm>
            <a:off x="2517453" y="1451759"/>
            <a:ext cx="598241" cy="369332"/>
          </a:xfrm>
          <a:prstGeom prst="rect">
            <a:avLst/>
          </a:prstGeom>
          <a:noFill/>
        </p:spPr>
        <p:txBody>
          <a:bodyPr wrap="none" rtlCol="0">
            <a:spAutoFit/>
          </a:bodyPr>
          <a:lstStyle/>
          <a:p>
            <a:r>
              <a:rPr lang="en-US" dirty="0" smtClean="0">
                <a:solidFill>
                  <a:schemeClr val="tx2">
                    <a:lumMod val="50000"/>
                  </a:schemeClr>
                </a:solidFill>
              </a:rPr>
              <a:t>9:10</a:t>
            </a:r>
          </a:p>
        </p:txBody>
      </p:sp>
      <p:sp>
        <p:nvSpPr>
          <p:cNvPr id="12" name="TextBox 11"/>
          <p:cNvSpPr txBox="1"/>
          <p:nvPr/>
        </p:nvSpPr>
        <p:spPr>
          <a:xfrm>
            <a:off x="2808163" y="2289959"/>
            <a:ext cx="598241" cy="369332"/>
          </a:xfrm>
          <a:prstGeom prst="rect">
            <a:avLst/>
          </a:prstGeom>
          <a:noFill/>
        </p:spPr>
        <p:txBody>
          <a:bodyPr wrap="none" rtlCol="0">
            <a:spAutoFit/>
          </a:bodyPr>
          <a:lstStyle/>
          <a:p>
            <a:r>
              <a:rPr lang="en-US" dirty="0" smtClean="0">
                <a:solidFill>
                  <a:schemeClr val="tx2">
                    <a:lumMod val="50000"/>
                  </a:schemeClr>
                </a:solidFill>
              </a:rPr>
              <a:t>9:35</a:t>
            </a:r>
          </a:p>
        </p:txBody>
      </p:sp>
      <p:sp>
        <p:nvSpPr>
          <p:cNvPr id="13" name="TextBox 12"/>
          <p:cNvSpPr txBox="1"/>
          <p:nvPr/>
        </p:nvSpPr>
        <p:spPr>
          <a:xfrm>
            <a:off x="2852095" y="3141329"/>
            <a:ext cx="715260" cy="369332"/>
          </a:xfrm>
          <a:prstGeom prst="rect">
            <a:avLst/>
          </a:prstGeom>
          <a:noFill/>
        </p:spPr>
        <p:txBody>
          <a:bodyPr wrap="none" rtlCol="0">
            <a:spAutoFit/>
          </a:bodyPr>
          <a:lstStyle/>
          <a:p>
            <a:r>
              <a:rPr lang="en-US" dirty="0" smtClean="0">
                <a:solidFill>
                  <a:schemeClr val="tx2">
                    <a:lumMod val="50000"/>
                  </a:schemeClr>
                </a:solidFill>
              </a:rPr>
              <a:t>10:00</a:t>
            </a:r>
          </a:p>
        </p:txBody>
      </p:sp>
      <p:sp>
        <p:nvSpPr>
          <p:cNvPr id="14" name="TextBox 13"/>
          <p:cNvSpPr txBox="1"/>
          <p:nvPr/>
        </p:nvSpPr>
        <p:spPr>
          <a:xfrm>
            <a:off x="2758064" y="3937327"/>
            <a:ext cx="715260" cy="369332"/>
          </a:xfrm>
          <a:prstGeom prst="rect">
            <a:avLst/>
          </a:prstGeom>
          <a:noFill/>
        </p:spPr>
        <p:txBody>
          <a:bodyPr wrap="none" rtlCol="0">
            <a:spAutoFit/>
          </a:bodyPr>
          <a:lstStyle/>
          <a:p>
            <a:r>
              <a:rPr lang="en-US" dirty="0" smtClean="0">
                <a:solidFill>
                  <a:schemeClr val="tx2">
                    <a:lumMod val="50000"/>
                  </a:schemeClr>
                </a:solidFill>
              </a:rPr>
              <a:t>10:40</a:t>
            </a:r>
          </a:p>
        </p:txBody>
      </p:sp>
      <p:sp>
        <p:nvSpPr>
          <p:cNvPr id="15" name="TextBox 14"/>
          <p:cNvSpPr txBox="1"/>
          <p:nvPr/>
        </p:nvSpPr>
        <p:spPr>
          <a:xfrm>
            <a:off x="2458943" y="4800600"/>
            <a:ext cx="715260" cy="369332"/>
          </a:xfrm>
          <a:prstGeom prst="rect">
            <a:avLst/>
          </a:prstGeom>
          <a:noFill/>
        </p:spPr>
        <p:txBody>
          <a:bodyPr wrap="none" rtlCol="0">
            <a:spAutoFit/>
          </a:bodyPr>
          <a:lstStyle/>
          <a:p>
            <a:r>
              <a:rPr lang="en-US" dirty="0" smtClean="0">
                <a:solidFill>
                  <a:schemeClr val="tx2">
                    <a:lumMod val="50000"/>
                  </a:schemeClr>
                </a:solidFill>
              </a:rPr>
              <a:t>11:05</a:t>
            </a:r>
          </a:p>
        </p:txBody>
      </p:sp>
      <p:sp>
        <p:nvSpPr>
          <p:cNvPr id="16" name="TextBox 15"/>
          <p:cNvSpPr txBox="1"/>
          <p:nvPr/>
        </p:nvSpPr>
        <p:spPr>
          <a:xfrm>
            <a:off x="1975884" y="5562600"/>
            <a:ext cx="715260" cy="369332"/>
          </a:xfrm>
          <a:prstGeom prst="rect">
            <a:avLst/>
          </a:prstGeom>
          <a:noFill/>
        </p:spPr>
        <p:txBody>
          <a:bodyPr wrap="none" rtlCol="0">
            <a:spAutoFit/>
          </a:bodyPr>
          <a:lstStyle/>
          <a:p>
            <a:r>
              <a:rPr lang="en-US" dirty="0" smtClean="0">
                <a:solidFill>
                  <a:schemeClr val="tx2">
                    <a:lumMod val="50000"/>
                  </a:schemeClr>
                </a:solidFill>
              </a:rPr>
              <a:t>11:25</a:t>
            </a:r>
          </a:p>
        </p:txBody>
      </p:sp>
      <p:sp>
        <p:nvSpPr>
          <p:cNvPr id="9" name="TextBox 8"/>
          <p:cNvSpPr txBox="1"/>
          <p:nvPr/>
        </p:nvSpPr>
        <p:spPr>
          <a:xfrm>
            <a:off x="3561493" y="3597565"/>
            <a:ext cx="1905000" cy="338554"/>
          </a:xfrm>
          <a:prstGeom prst="rect">
            <a:avLst/>
          </a:prstGeom>
          <a:noFill/>
        </p:spPr>
        <p:txBody>
          <a:bodyPr wrap="square" rtlCol="0">
            <a:spAutoFit/>
          </a:bodyPr>
          <a:lstStyle/>
          <a:p>
            <a:r>
              <a:rPr lang="en-US" sz="1600" dirty="0" smtClean="0">
                <a:solidFill>
                  <a:schemeClr val="bg1"/>
                </a:solidFill>
              </a:rPr>
              <a:t>10:25 Break</a:t>
            </a:r>
          </a:p>
        </p:txBody>
      </p:sp>
      <p:sp>
        <p:nvSpPr>
          <p:cNvPr id="17" name="TextBox 16"/>
          <p:cNvSpPr txBox="1"/>
          <p:nvPr/>
        </p:nvSpPr>
        <p:spPr>
          <a:xfrm>
            <a:off x="2780673" y="6084124"/>
            <a:ext cx="1905000" cy="338554"/>
          </a:xfrm>
          <a:prstGeom prst="rect">
            <a:avLst/>
          </a:prstGeom>
          <a:noFill/>
        </p:spPr>
        <p:txBody>
          <a:bodyPr wrap="square" rtlCol="0">
            <a:spAutoFit/>
          </a:bodyPr>
          <a:lstStyle/>
          <a:p>
            <a:r>
              <a:rPr lang="en-US" sz="1600" dirty="0" smtClean="0">
                <a:solidFill>
                  <a:schemeClr val="bg1"/>
                </a:solidFill>
              </a:rPr>
              <a:t>11:45 Q&amp;A Session</a:t>
            </a:r>
          </a:p>
        </p:txBody>
      </p:sp>
    </p:spTree>
    <p:extLst>
      <p:ext uri="{BB962C8B-B14F-4D97-AF65-F5344CB8AC3E}">
        <p14:creationId xmlns:p14="http://schemas.microsoft.com/office/powerpoint/2010/main" val="1467227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a:t>ARL Science Review, June 21-23, 2016</a:t>
            </a:r>
          </a:p>
        </p:txBody>
      </p:sp>
      <p:sp>
        <p:nvSpPr>
          <p:cNvPr id="6" name="Slide Number Placeholder 5"/>
          <p:cNvSpPr>
            <a:spLocks noGrp="1"/>
          </p:cNvSpPr>
          <p:nvPr>
            <p:ph type="sldNum" sz="quarter" idx="11"/>
          </p:nvPr>
        </p:nvSpPr>
        <p:spPr/>
        <p:txBody>
          <a:bodyPr/>
          <a:lstStyle/>
          <a:p>
            <a:fld id="{3E7EE49B-C32B-495C-9640-ABBF50F57D80}" type="slidenum">
              <a:rPr lang="en-US" sz="1400" smtClean="0"/>
              <a:pPr/>
              <a:t>17</a:t>
            </a:fld>
            <a:endParaRPr lang="en-US" sz="1400" dirty="0"/>
          </a:p>
        </p:txBody>
      </p:sp>
      <p:graphicFrame>
        <p:nvGraphicFramePr>
          <p:cNvPr id="9" name="Table 8"/>
          <p:cNvGraphicFramePr>
            <a:graphicFrameLocks noGrp="1"/>
          </p:cNvGraphicFramePr>
          <p:nvPr>
            <p:extLst>
              <p:ext uri="{D42A27DB-BD31-4B8C-83A1-F6EECF244321}">
                <p14:modId xmlns:p14="http://schemas.microsoft.com/office/powerpoint/2010/main" val="2343313175"/>
              </p:ext>
            </p:extLst>
          </p:nvPr>
        </p:nvGraphicFramePr>
        <p:xfrm>
          <a:off x="304800" y="990600"/>
          <a:ext cx="8534400" cy="5405120"/>
        </p:xfrm>
        <a:graphic>
          <a:graphicData uri="http://schemas.openxmlformats.org/drawingml/2006/table">
            <a:tbl>
              <a:tblPr firstRow="1" bandRow="1">
                <a:tableStyleId>{B301B821-A1FF-4177-AEE7-76D212191A09}</a:tableStyleId>
              </a:tblPr>
              <a:tblGrid>
                <a:gridCol w="1143000"/>
                <a:gridCol w="1371600"/>
                <a:gridCol w="4191000"/>
                <a:gridCol w="1828800"/>
              </a:tblGrid>
              <a:tr h="370840">
                <a:tc>
                  <a:txBody>
                    <a:bodyPr/>
                    <a:lstStyle/>
                    <a:p>
                      <a:pPr algn="ctr"/>
                      <a:r>
                        <a:rPr lang="en-US" dirty="0" smtClean="0"/>
                        <a:t>TV #</a:t>
                      </a:r>
                      <a:endParaRPr lang="en-US" dirty="0"/>
                    </a:p>
                  </a:txBody>
                  <a:tcPr/>
                </a:tc>
                <a:tc>
                  <a:txBody>
                    <a:bodyPr/>
                    <a:lstStyle/>
                    <a:p>
                      <a:pPr algn="ctr"/>
                      <a:r>
                        <a:rPr lang="en-US" dirty="0" smtClean="0"/>
                        <a:t>Time</a:t>
                      </a:r>
                      <a:endParaRPr lang="en-US" dirty="0"/>
                    </a:p>
                  </a:txBody>
                  <a:tcPr/>
                </a:tc>
                <a:tc>
                  <a:txBody>
                    <a:bodyPr/>
                    <a:lstStyle/>
                    <a:p>
                      <a:r>
                        <a:rPr lang="en-US" dirty="0" smtClean="0"/>
                        <a:t>Title</a:t>
                      </a:r>
                      <a:endParaRPr lang="en-US" dirty="0"/>
                    </a:p>
                  </a:txBody>
                  <a:tcPr/>
                </a:tc>
                <a:tc>
                  <a:txBody>
                    <a:bodyPr/>
                    <a:lstStyle/>
                    <a:p>
                      <a:r>
                        <a:rPr lang="en-US" dirty="0" smtClean="0"/>
                        <a:t>Presenter</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3:15 &amp; 3:30</a:t>
                      </a:r>
                      <a:endParaRPr lang="en-US" dirty="0"/>
                    </a:p>
                  </a:txBody>
                  <a:tcPr/>
                </a:tc>
                <a:tc>
                  <a:txBody>
                    <a:bodyPr/>
                    <a:lstStyle/>
                    <a:p>
                      <a:r>
                        <a:rPr lang="en-US" b="1" dirty="0" smtClean="0"/>
                        <a:t>Assessment of Measurement Artifacts of Atmospheric Mercury Species</a:t>
                      </a:r>
                      <a:endParaRPr lang="en-US" b="1" dirty="0"/>
                    </a:p>
                  </a:txBody>
                  <a:tcPr/>
                </a:tc>
                <a:tc>
                  <a:txBody>
                    <a:bodyPr/>
                    <a:lstStyle/>
                    <a:p>
                      <a:r>
                        <a:rPr lang="en-US" dirty="0" smtClean="0"/>
                        <a:t>Winston Luke</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3:45 &amp; 4:00</a:t>
                      </a:r>
                      <a:endParaRPr lang="en-US" dirty="0"/>
                    </a:p>
                  </a:txBody>
                  <a:tcPr/>
                </a:tc>
                <a:tc>
                  <a:txBody>
                    <a:bodyPr/>
                    <a:lstStyle/>
                    <a:p>
                      <a:r>
                        <a:rPr lang="en-US" b="1" dirty="0" smtClean="0"/>
                        <a:t>Satellite Retrievals of Marine Emissions</a:t>
                      </a:r>
                      <a:endParaRPr lang="en-US" b="1" dirty="0"/>
                    </a:p>
                  </a:txBody>
                  <a:tcPr/>
                </a:tc>
                <a:tc>
                  <a:txBody>
                    <a:bodyPr/>
                    <a:lstStyle/>
                    <a:p>
                      <a:r>
                        <a:rPr lang="en-US" dirty="0" smtClean="0"/>
                        <a:t>Daniel Tong</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3:15 &amp; 3:30</a:t>
                      </a:r>
                      <a:endParaRPr lang="en-US" dirty="0"/>
                    </a:p>
                  </a:txBody>
                  <a:tcPr/>
                </a:tc>
                <a:tc>
                  <a:txBody>
                    <a:bodyPr/>
                    <a:lstStyle/>
                    <a:p>
                      <a:r>
                        <a:rPr lang="en-US" b="1" dirty="0" smtClean="0"/>
                        <a:t>OMI NO</a:t>
                      </a:r>
                      <a:r>
                        <a:rPr lang="en-US" b="1" baseline="-25000" dirty="0" smtClean="0"/>
                        <a:t>2</a:t>
                      </a:r>
                      <a:r>
                        <a:rPr lang="en-US" b="1" dirty="0" smtClean="0"/>
                        <a:t> Column Densities over North American Urban Cities: The Effect of Satellite Footprint Resolution</a:t>
                      </a:r>
                      <a:endParaRPr lang="en-US" b="1" dirty="0"/>
                    </a:p>
                  </a:txBody>
                  <a:tcPr/>
                </a:tc>
                <a:tc>
                  <a:txBody>
                    <a:bodyPr/>
                    <a:lstStyle/>
                    <a:p>
                      <a:r>
                        <a:rPr lang="en-US" dirty="0" err="1" smtClean="0"/>
                        <a:t>HyunCheol</a:t>
                      </a:r>
                      <a:r>
                        <a:rPr lang="en-US" dirty="0" smtClean="0"/>
                        <a:t> Kim</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3:45 &amp; 4:00</a:t>
                      </a:r>
                    </a:p>
                  </a:txBody>
                  <a:tcPr/>
                </a:tc>
                <a:tc>
                  <a:txBody>
                    <a:bodyPr/>
                    <a:lstStyle/>
                    <a:p>
                      <a:r>
                        <a:rPr lang="en-US" b="1" dirty="0" smtClean="0"/>
                        <a:t>Land Surface Modeling and Implications to Air Quality and Climate Change</a:t>
                      </a:r>
                      <a:endParaRPr lang="en-US" b="1" dirty="0"/>
                    </a:p>
                  </a:txBody>
                  <a:tcPr/>
                </a:tc>
                <a:tc>
                  <a:txBody>
                    <a:bodyPr/>
                    <a:lstStyle/>
                    <a:p>
                      <a:r>
                        <a:rPr lang="en-US" dirty="0" smtClean="0"/>
                        <a:t>Pius Lee</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3:15 &amp; 3:30</a:t>
                      </a:r>
                    </a:p>
                  </a:txBody>
                  <a:tcPr/>
                </a:tc>
                <a:tc>
                  <a:txBody>
                    <a:bodyPr/>
                    <a:lstStyle/>
                    <a:p>
                      <a:r>
                        <a:rPr lang="en-US" b="1" dirty="0" smtClean="0"/>
                        <a:t>Improved Calibration Methodologies for Atmospheric Mercury Measurements</a:t>
                      </a:r>
                      <a:endParaRPr lang="en-US" b="1" dirty="0"/>
                    </a:p>
                  </a:txBody>
                  <a:tcPr/>
                </a:tc>
                <a:tc>
                  <a:txBody>
                    <a:bodyPr/>
                    <a:lstStyle/>
                    <a:p>
                      <a:r>
                        <a:rPr lang="en-US" dirty="0" smtClean="0"/>
                        <a:t>Paul Kelley</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3:45 &amp; 4:00</a:t>
                      </a:r>
                    </a:p>
                  </a:txBody>
                  <a:tcPr/>
                </a:tc>
                <a:tc>
                  <a:txBody>
                    <a:bodyPr/>
                    <a:lstStyle/>
                    <a:p>
                      <a:r>
                        <a:rPr lang="en-US" b="1" dirty="0" smtClean="0"/>
                        <a:t>Atmospheric Mercury Measurements at the Beltsville Site in Maryland: Trends and Source-Receptor Correlation</a:t>
                      </a:r>
                      <a:endParaRPr lang="en-US" b="1" dirty="0"/>
                    </a:p>
                  </a:txBody>
                  <a:tcPr/>
                </a:tc>
                <a:tc>
                  <a:txBody>
                    <a:bodyPr/>
                    <a:lstStyle/>
                    <a:p>
                      <a:r>
                        <a:rPr lang="en-US" dirty="0" smtClean="0"/>
                        <a:t>Xinrong Ren</a:t>
                      </a:r>
                    </a:p>
                    <a:p>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3:45 &amp; 4:00</a:t>
                      </a:r>
                    </a:p>
                  </a:txBody>
                  <a:tcPr/>
                </a:tc>
                <a:tc>
                  <a:txBody>
                    <a:bodyPr/>
                    <a:lstStyle/>
                    <a:p>
                      <a:r>
                        <a:rPr lang="en-US" b="1" dirty="0" smtClean="0"/>
                        <a:t>A New Way to Couple the CMAQ Model Using the National Unified Operational Prediction Capability (NUOPC) Framework</a:t>
                      </a:r>
                      <a:endParaRPr lang="en-US" b="1" dirty="0"/>
                    </a:p>
                  </a:txBody>
                  <a:tcPr/>
                </a:tc>
                <a:tc>
                  <a:txBody>
                    <a:bodyPr/>
                    <a:lstStyle/>
                    <a:p>
                      <a:r>
                        <a:rPr lang="en-US" dirty="0" smtClean="0"/>
                        <a:t>Barry Baker</a:t>
                      </a:r>
                      <a:endParaRPr lang="en-US" dirty="0"/>
                    </a:p>
                  </a:txBody>
                  <a:tcPr/>
                </a:tc>
              </a:tr>
            </a:tbl>
          </a:graphicData>
        </a:graphic>
      </p:graphicFrame>
      <p:sp>
        <p:nvSpPr>
          <p:cNvPr id="11" name="Title 10"/>
          <p:cNvSpPr>
            <a:spLocks noGrp="1"/>
          </p:cNvSpPr>
          <p:nvPr>
            <p:ph type="title"/>
          </p:nvPr>
        </p:nvSpPr>
        <p:spPr>
          <a:xfrm>
            <a:off x="304800" y="152400"/>
            <a:ext cx="8534400" cy="838200"/>
          </a:xfrm>
        </p:spPr>
        <p:txBody>
          <a:bodyPr>
            <a:normAutofit/>
          </a:bodyPr>
          <a:lstStyle/>
          <a:p>
            <a:r>
              <a:rPr lang="en-US" dirty="0" smtClean="0"/>
              <a:t>ACD E-Posters</a:t>
            </a:r>
            <a:endParaRPr lang="en-US" dirty="0"/>
          </a:p>
        </p:txBody>
      </p:sp>
    </p:spTree>
    <p:extLst>
      <p:ext uri="{BB962C8B-B14F-4D97-AF65-F5344CB8AC3E}">
        <p14:creationId xmlns:p14="http://schemas.microsoft.com/office/powerpoint/2010/main" val="4144504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mylesl\AppData\Local\Microsoft\Windows\Temporary Internet Files\Content.IE5\6M13KGZH\4-2-CleanAir8248175istoc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2842171"/>
            <a:ext cx="9220200" cy="104720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85800" y="1524000"/>
            <a:ext cx="8001000" cy="23653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dirty="0" smtClean="0"/>
              <a:t/>
            </a:r>
            <a:br>
              <a:rPr lang="en-US" dirty="0" smtClean="0"/>
            </a:br>
            <a:endParaRPr lang="en-US" dirty="0" smtClean="0"/>
          </a:p>
        </p:txBody>
      </p:sp>
      <p:sp>
        <p:nvSpPr>
          <p:cNvPr id="2" name="Title 1"/>
          <p:cNvSpPr>
            <a:spLocks noGrp="1"/>
          </p:cNvSpPr>
          <p:nvPr>
            <p:ph type="title"/>
          </p:nvPr>
        </p:nvSpPr>
        <p:spPr>
          <a:xfrm>
            <a:off x="0" y="1219200"/>
            <a:ext cx="9134475" cy="1143000"/>
          </a:xfrm>
        </p:spPr>
        <p:txBody>
          <a:bodyPr>
            <a:noAutofit/>
          </a:bodyPr>
          <a:lstStyle/>
          <a:p>
            <a:r>
              <a:rPr lang="en-US" sz="4100" b="1" dirty="0"/>
              <a:t>Atmospheric </a:t>
            </a:r>
            <a:r>
              <a:rPr lang="en-US" sz="4100" b="1" dirty="0" smtClean="0"/>
              <a:t>Chemistry and Deposition</a:t>
            </a:r>
            <a:endParaRPr lang="en-US" sz="4100" b="1" dirty="0"/>
          </a:p>
        </p:txBody>
      </p:sp>
      <p:sp>
        <p:nvSpPr>
          <p:cNvPr id="5" name="TextBox 4"/>
          <p:cNvSpPr txBox="1"/>
          <p:nvPr/>
        </p:nvSpPr>
        <p:spPr>
          <a:xfrm>
            <a:off x="-9525" y="2134285"/>
            <a:ext cx="9144000" cy="707886"/>
          </a:xfrm>
          <a:prstGeom prst="rect">
            <a:avLst/>
          </a:prstGeom>
          <a:noFill/>
        </p:spPr>
        <p:txBody>
          <a:bodyPr wrap="square" rtlCol="0">
            <a:spAutoFit/>
          </a:bodyPr>
          <a:lstStyle/>
          <a:p>
            <a:pPr algn="ctr"/>
            <a:r>
              <a:rPr lang="en-US" sz="2000" i="1" dirty="0" smtClean="0">
                <a:solidFill>
                  <a:schemeClr val="bg1"/>
                </a:solidFill>
              </a:rPr>
              <a:t>World-class measurements and models for </a:t>
            </a:r>
          </a:p>
          <a:p>
            <a:pPr algn="ctr"/>
            <a:r>
              <a:rPr lang="en-US" sz="2000" i="1" dirty="0" smtClean="0">
                <a:solidFill>
                  <a:schemeClr val="bg1"/>
                </a:solidFill>
              </a:rPr>
              <a:t>air </a:t>
            </a:r>
            <a:r>
              <a:rPr lang="en-US" sz="2000" i="1" dirty="0">
                <a:solidFill>
                  <a:schemeClr val="bg1"/>
                </a:solidFill>
              </a:rPr>
              <a:t>quality decision-makers, </a:t>
            </a:r>
            <a:r>
              <a:rPr lang="en-US" sz="2000" i="1" dirty="0" smtClean="0">
                <a:solidFill>
                  <a:schemeClr val="bg1"/>
                </a:solidFill>
              </a:rPr>
              <a:t>forecasters</a:t>
            </a:r>
            <a:r>
              <a:rPr lang="en-US" sz="2000" i="1" dirty="0">
                <a:solidFill>
                  <a:schemeClr val="bg1"/>
                </a:solidFill>
              </a:rPr>
              <a:t>, and the research </a:t>
            </a:r>
            <a:r>
              <a:rPr lang="en-US" sz="2000" i="1" dirty="0" smtClean="0">
                <a:solidFill>
                  <a:schemeClr val="bg1"/>
                </a:solidFill>
              </a:rPr>
              <a:t>community</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568544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Autofit/>
          </a:bodyPr>
          <a:lstStyle/>
          <a:p>
            <a:r>
              <a:rPr lang="en-US" sz="3800" dirty="0"/>
              <a:t>Atmospheric Chemistry and Deposition R&amp;D </a:t>
            </a:r>
          </a:p>
        </p:txBody>
      </p:sp>
      <p:sp>
        <p:nvSpPr>
          <p:cNvPr id="3" name="Content Placeholder 2"/>
          <p:cNvSpPr>
            <a:spLocks noGrp="1"/>
          </p:cNvSpPr>
          <p:nvPr>
            <p:ph idx="1"/>
          </p:nvPr>
        </p:nvSpPr>
        <p:spPr>
          <a:xfrm>
            <a:off x="321733" y="1661318"/>
            <a:ext cx="5791200" cy="4297363"/>
          </a:xfrm>
        </p:spPr>
        <p:txBody>
          <a:bodyPr>
            <a:normAutofit fontScale="85000" lnSpcReduction="20000"/>
          </a:bodyPr>
          <a:lstStyle/>
          <a:p>
            <a:pPr algn="just"/>
            <a:r>
              <a:rPr lang="en-US" dirty="0"/>
              <a:t>Our R&amp;D considers the emissions, transformation, transport, and fate of important atmospheric pollutants known to have an impact on human health and/or the environment. </a:t>
            </a:r>
            <a:endParaRPr lang="en-US" dirty="0" smtClean="0"/>
          </a:p>
          <a:p>
            <a:r>
              <a:rPr lang="en-US" dirty="0" smtClean="0"/>
              <a:t>These specific pollutants:</a:t>
            </a:r>
          </a:p>
          <a:p>
            <a:pPr lvl="1"/>
            <a:r>
              <a:rPr lang="en-US" dirty="0" smtClean="0"/>
              <a:t>Contribute </a:t>
            </a:r>
            <a:r>
              <a:rPr lang="en-US" dirty="0"/>
              <a:t>to poor air </a:t>
            </a:r>
            <a:r>
              <a:rPr lang="en-US" dirty="0" smtClean="0"/>
              <a:t>quality</a:t>
            </a:r>
          </a:p>
          <a:p>
            <a:pPr lvl="1"/>
            <a:r>
              <a:rPr lang="en-US" dirty="0" smtClean="0"/>
              <a:t>Contribute </a:t>
            </a:r>
            <a:r>
              <a:rPr lang="en-US" dirty="0"/>
              <a:t>to ecosystem </a:t>
            </a:r>
            <a:r>
              <a:rPr lang="en-US" dirty="0" smtClean="0"/>
              <a:t>decline</a:t>
            </a:r>
          </a:p>
          <a:p>
            <a:pPr lvl="1"/>
            <a:r>
              <a:rPr lang="en-US" dirty="0" smtClean="0"/>
              <a:t>Are associated </a:t>
            </a:r>
            <a:r>
              <a:rPr lang="en-US" dirty="0"/>
              <a:t>with many emissions </a:t>
            </a:r>
            <a:r>
              <a:rPr lang="en-US" dirty="0" smtClean="0"/>
              <a:t>sources, </a:t>
            </a:r>
            <a:r>
              <a:rPr lang="en-US" dirty="0"/>
              <a:t>and </a:t>
            </a:r>
            <a:endParaRPr lang="en-US" dirty="0" smtClean="0"/>
          </a:p>
          <a:p>
            <a:pPr lvl="1"/>
            <a:r>
              <a:rPr lang="en-US" dirty="0" smtClean="0"/>
              <a:t>Are </a:t>
            </a:r>
            <a:r>
              <a:rPr lang="en-US" dirty="0"/>
              <a:t>significantly influenced by chemical </a:t>
            </a:r>
            <a:r>
              <a:rPr lang="en-US" dirty="0" smtClean="0"/>
              <a:t>transformations</a:t>
            </a:r>
            <a:endParaRPr lang="en-US" dirty="0"/>
          </a:p>
        </p:txBody>
      </p:sp>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2</a:t>
            </a:fld>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416" t="24314" r="30159" b="39899"/>
          <a:stretch/>
        </p:blipFill>
        <p:spPr bwMode="auto">
          <a:xfrm>
            <a:off x="6104466" y="2209800"/>
            <a:ext cx="2687032" cy="2590800"/>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6705600" y="2819400"/>
            <a:ext cx="1371600" cy="1295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2"/>
              </a:solidFill>
              <a:latin typeface="Aharoni" panose="02010803020104030203" pitchFamily="2" charset="-79"/>
              <a:cs typeface="Aharoni" panose="02010803020104030203" pitchFamily="2" charset="-79"/>
            </a:endParaRPr>
          </a:p>
        </p:txBody>
      </p:sp>
      <p:sp>
        <p:nvSpPr>
          <p:cNvPr id="7" name="TextBox 6"/>
          <p:cNvSpPr txBox="1"/>
          <p:nvPr/>
        </p:nvSpPr>
        <p:spPr>
          <a:xfrm>
            <a:off x="6694443" y="3043535"/>
            <a:ext cx="1417440" cy="923330"/>
          </a:xfrm>
          <a:prstGeom prst="rect">
            <a:avLst/>
          </a:prstGeom>
          <a:noFill/>
        </p:spPr>
        <p:txBody>
          <a:bodyPr wrap="none" rtlCol="0">
            <a:spAutoFit/>
          </a:bodyPr>
          <a:lstStyle/>
          <a:p>
            <a:pPr algn="ctr"/>
            <a:r>
              <a:rPr lang="en-US" b="1" dirty="0" smtClean="0">
                <a:solidFill>
                  <a:schemeClr val="tx2"/>
                </a:solidFill>
              </a:rPr>
              <a:t>Atmospheric</a:t>
            </a:r>
          </a:p>
          <a:p>
            <a:pPr algn="ctr"/>
            <a:r>
              <a:rPr lang="en-US" b="1" dirty="0" smtClean="0">
                <a:solidFill>
                  <a:schemeClr val="tx2"/>
                </a:solidFill>
              </a:rPr>
              <a:t>Chemistry &amp; </a:t>
            </a:r>
          </a:p>
          <a:p>
            <a:pPr algn="ctr"/>
            <a:r>
              <a:rPr lang="en-US" b="1" dirty="0" smtClean="0">
                <a:solidFill>
                  <a:schemeClr val="tx2"/>
                </a:solidFill>
              </a:rPr>
              <a:t>Deposition</a:t>
            </a:r>
          </a:p>
        </p:txBody>
      </p:sp>
    </p:spTree>
    <p:extLst>
      <p:ext uri="{BB962C8B-B14F-4D97-AF65-F5344CB8AC3E}">
        <p14:creationId xmlns:p14="http://schemas.microsoft.com/office/powerpoint/2010/main" val="2852589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2362200"/>
          </a:xfrm>
          <a:prstGeom prst="downArrowCallout">
            <a:avLst>
              <a:gd name="adj1" fmla="val 8108"/>
              <a:gd name="adj2" fmla="val 10965"/>
              <a:gd name="adj3" fmla="val 14458"/>
              <a:gd name="adj4" fmla="val 70432"/>
            </a:avLst>
          </a:prstGeom>
          <a:solidFill>
            <a:schemeClr val="tx2">
              <a:lumMod val="40000"/>
              <a:lumOff val="60000"/>
            </a:schemeClr>
          </a:solidFill>
          <a:ln w="38100">
            <a:noFill/>
          </a:ln>
        </p:spPr>
        <p:txBody>
          <a:bodyPr>
            <a:noAutofit/>
          </a:bodyPr>
          <a:lstStyle/>
          <a:p>
            <a:r>
              <a:rPr lang="en-US" sz="2400" u="sng" dirty="0" smtClean="0"/>
              <a:t>R&amp;D Goal</a:t>
            </a:r>
            <a:br>
              <a:rPr lang="en-US" sz="2400" u="sng" dirty="0" smtClean="0"/>
            </a:br>
            <a:r>
              <a:rPr lang="en-US" sz="2400" dirty="0" smtClean="0"/>
              <a:t>Advance </a:t>
            </a:r>
            <a:r>
              <a:rPr lang="en-US" sz="2400" dirty="0"/>
              <a:t>scientific understanding and predictive modeling capabilities of the </a:t>
            </a:r>
            <a:r>
              <a:rPr lang="en-US" sz="2400" dirty="0">
                <a:solidFill>
                  <a:srgbClr val="FFFF00"/>
                </a:solidFill>
              </a:rPr>
              <a:t>emission, transport, chemical transformation, and air-surface exchange</a:t>
            </a:r>
            <a:r>
              <a:rPr lang="en-US" sz="2400" dirty="0"/>
              <a:t> </a:t>
            </a:r>
            <a:r>
              <a:rPr lang="en-US" sz="2400" dirty="0" smtClean="0"/>
              <a:t>of </a:t>
            </a:r>
            <a:r>
              <a:rPr lang="en-US" sz="2400" dirty="0"/>
              <a:t>air pollutants that impact human and ecosystem </a:t>
            </a:r>
            <a:r>
              <a:rPr lang="en-US" sz="2400" dirty="0" smtClean="0"/>
              <a:t>health </a:t>
            </a:r>
            <a:endParaRPr lang="en-US" sz="2400" dirty="0"/>
          </a:p>
        </p:txBody>
      </p:sp>
      <p:sp>
        <p:nvSpPr>
          <p:cNvPr id="4" name="Date Placeholder 3"/>
          <p:cNvSpPr>
            <a:spLocks noGrp="1"/>
          </p:cNvSpPr>
          <p:nvPr>
            <p:ph type="dt" sz="half" idx="10"/>
          </p:nvPr>
        </p:nvSpPr>
        <p:spPr/>
        <p:txBody>
          <a:bodyPr/>
          <a:lstStyle/>
          <a:p>
            <a:r>
              <a:rPr lang="en-US" dirty="0"/>
              <a:t>ARL Science Review, June 21-23, 2016</a:t>
            </a:r>
          </a:p>
          <a:p>
            <a:endParaRPr lang="en-US" b="0" dirty="0"/>
          </a:p>
        </p:txBody>
      </p:sp>
      <p:sp>
        <p:nvSpPr>
          <p:cNvPr id="6" name="Slide Number Placeholder 5"/>
          <p:cNvSpPr>
            <a:spLocks noGrp="1"/>
          </p:cNvSpPr>
          <p:nvPr>
            <p:ph type="sldNum" sz="quarter" idx="4294967295"/>
          </p:nvPr>
        </p:nvSpPr>
        <p:spPr>
          <a:xfrm>
            <a:off x="7924800" y="6356350"/>
            <a:ext cx="762000" cy="365125"/>
          </a:xfrm>
          <a:prstGeom prst="rect">
            <a:avLst/>
          </a:prstGeom>
        </p:spPr>
        <p:txBody>
          <a:bodyPr/>
          <a:lstStyle/>
          <a:p>
            <a:fld id="{3E7EE49B-C32B-495C-9640-ABBF50F57D80}" type="slidenum">
              <a:rPr lang="en-US" smtClean="0"/>
              <a:pPr/>
              <a:t>3</a:t>
            </a:fld>
            <a:endParaRPr lang="en-US" dirty="0"/>
          </a:p>
        </p:txBody>
      </p:sp>
      <p:graphicFrame>
        <p:nvGraphicFramePr>
          <p:cNvPr id="7" name="Diagram 6"/>
          <p:cNvGraphicFramePr/>
          <p:nvPr/>
        </p:nvGraphicFramePr>
        <p:xfrm>
          <a:off x="8305800" y="0"/>
          <a:ext cx="152400" cy="22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p:cNvSpPr>
          <p:nvPr/>
        </p:nvSpPr>
        <p:spPr>
          <a:xfrm>
            <a:off x="561975" y="2514600"/>
            <a:ext cx="8001000" cy="1905000"/>
          </a:xfrm>
          <a:prstGeom prst="rect">
            <a:avLst/>
          </a:prstGeom>
          <a:solidFill>
            <a:schemeClr val="tx2">
              <a:lumMod val="40000"/>
              <a:lumOff val="60000"/>
            </a:schemeClr>
          </a:solidFill>
          <a:ln w="3810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sz="2400" u="sng" dirty="0"/>
              <a:t>Research Priorities</a:t>
            </a:r>
          </a:p>
          <a:p>
            <a:r>
              <a:rPr lang="en-US" sz="2200" dirty="0"/>
              <a:t>Improvement in model predictions of </a:t>
            </a:r>
            <a:r>
              <a:rPr lang="en-US" sz="2200" dirty="0" smtClean="0"/>
              <a:t>surface ozone and PM</a:t>
            </a:r>
            <a:endParaRPr lang="en-US" sz="2200" dirty="0"/>
          </a:p>
          <a:p>
            <a:r>
              <a:rPr lang="en-US" sz="2200" dirty="0" smtClean="0"/>
              <a:t>Atmospheric Deposition</a:t>
            </a:r>
            <a:endParaRPr lang="en-US" sz="2200" dirty="0"/>
          </a:p>
          <a:p>
            <a:r>
              <a:rPr lang="en-US" sz="2200" dirty="0"/>
              <a:t>Mercury </a:t>
            </a:r>
            <a:r>
              <a:rPr lang="en-US" sz="2200" dirty="0" smtClean="0"/>
              <a:t>Modeling and Monitoring</a:t>
            </a:r>
            <a:endParaRPr lang="en-US" sz="2200" dirty="0"/>
          </a:p>
        </p:txBody>
      </p:sp>
      <p:grpSp>
        <p:nvGrpSpPr>
          <p:cNvPr id="3" name="Group 2"/>
          <p:cNvGrpSpPr/>
          <p:nvPr/>
        </p:nvGrpSpPr>
        <p:grpSpPr>
          <a:xfrm>
            <a:off x="552450" y="4607851"/>
            <a:ext cx="8001000" cy="1536530"/>
            <a:chOff x="552450" y="4607851"/>
            <a:chExt cx="8001000" cy="1536530"/>
          </a:xfrm>
        </p:grpSpPr>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450" y="4804203"/>
              <a:ext cx="1962150" cy="1143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150-wdcpc-lab-jfj.png"/>
            <p:cNvPicPr>
              <a:picLocks noChangeAspect="1"/>
            </p:cNvPicPr>
            <p:nvPr/>
          </p:nvPicPr>
          <p:blipFill rotWithShape="1">
            <a:blip r:embed="rId9" cstate="print">
              <a:extLst>
                <a:ext uri="{28A0092B-C50C-407E-A947-70E740481C1C}">
                  <a14:useLocalDpi xmlns:a14="http://schemas.microsoft.com/office/drawing/2010/main" val="0"/>
                </a:ext>
              </a:extLst>
            </a:blip>
            <a:srcRect l="2824" t="2438" r="64592" b="88663"/>
            <a:stretch/>
          </p:blipFill>
          <p:spPr>
            <a:xfrm>
              <a:off x="2804014" y="5591931"/>
              <a:ext cx="2190750" cy="552450"/>
            </a:xfrm>
            <a:prstGeom prst="rect">
              <a:avLst/>
            </a:prstGeom>
          </p:spPr>
        </p:pic>
        <p:pic>
          <p:nvPicPr>
            <p:cNvPr id="2051"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2645" t="3147" r="43915" b="15734"/>
            <a:stretch/>
          </p:blipFill>
          <p:spPr bwMode="auto">
            <a:xfrm>
              <a:off x="5270205" y="4607851"/>
              <a:ext cx="1337265" cy="153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7907" t="2572" r="2675" b="36018"/>
            <a:stretch/>
          </p:blipFill>
          <p:spPr bwMode="auto">
            <a:xfrm>
              <a:off x="6953250" y="4607851"/>
              <a:ext cx="1600200" cy="153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03283" y="4607851"/>
            <a:ext cx="1146043" cy="98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272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R&amp;D Drivers</a:t>
            </a:r>
            <a:endParaRPr lang="en-US" sz="5400" dirty="0"/>
          </a:p>
        </p:txBody>
      </p:sp>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4</a:t>
            </a:fld>
            <a:endParaRPr lang="en-US" dirty="0"/>
          </a:p>
        </p:txBody>
      </p:sp>
      <p:graphicFrame>
        <p:nvGraphicFramePr>
          <p:cNvPr id="6" name="Diagram 5"/>
          <p:cNvGraphicFramePr/>
          <p:nvPr>
            <p:extLst>
              <p:ext uri="{D42A27DB-BD31-4B8C-83A1-F6EECF244321}">
                <p14:modId xmlns:p14="http://schemas.microsoft.com/office/powerpoint/2010/main" val="1514203402"/>
              </p:ext>
            </p:extLst>
          </p:nvPr>
        </p:nvGraphicFramePr>
        <p:xfrm>
          <a:off x="304800" y="1371600"/>
          <a:ext cx="8534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6026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Quality: Awards</a:t>
            </a:r>
            <a:endParaRPr lang="en-US" dirty="0"/>
          </a:p>
        </p:txBody>
      </p:sp>
      <p:sp>
        <p:nvSpPr>
          <p:cNvPr id="6" name="Content Placeholder 5"/>
          <p:cNvSpPr>
            <a:spLocks noGrp="1"/>
          </p:cNvSpPr>
          <p:nvPr>
            <p:ph idx="1"/>
          </p:nvPr>
        </p:nvSpPr>
        <p:spPr>
          <a:xfrm>
            <a:off x="457200" y="1371600"/>
            <a:ext cx="6934199" cy="4953000"/>
          </a:xfrm>
        </p:spPr>
        <p:txBody>
          <a:bodyPr>
            <a:noAutofit/>
          </a:bodyPr>
          <a:lstStyle/>
          <a:p>
            <a:pPr marL="0" indent="0" algn="ctr">
              <a:spcBef>
                <a:spcPts val="300"/>
              </a:spcBef>
              <a:buNone/>
            </a:pPr>
            <a:r>
              <a:rPr lang="en-US" sz="2000" dirty="0" smtClean="0"/>
              <a:t>2011</a:t>
            </a:r>
          </a:p>
          <a:p>
            <a:pPr marL="0" indent="0">
              <a:spcBef>
                <a:spcPts val="300"/>
              </a:spcBef>
              <a:buNone/>
            </a:pPr>
            <a:r>
              <a:rPr lang="en-US" sz="2000" dirty="0"/>
              <a:t>Daniel </a:t>
            </a:r>
            <a:r>
              <a:rPr lang="en-US" sz="2000" dirty="0" smtClean="0"/>
              <a:t>Tong: US EPA Science </a:t>
            </a:r>
            <a:r>
              <a:rPr lang="en-US" sz="2000" dirty="0"/>
              <a:t>and Technology Achievement </a:t>
            </a:r>
            <a:r>
              <a:rPr lang="en-US" sz="2000" dirty="0" smtClean="0"/>
              <a:t>Award, </a:t>
            </a:r>
            <a:r>
              <a:rPr lang="en-US" sz="2000" dirty="0"/>
              <a:t>Level </a:t>
            </a:r>
            <a:r>
              <a:rPr lang="en-US" sz="2000" dirty="0" smtClean="0"/>
              <a:t>II and Honorable Mention (two awards)</a:t>
            </a:r>
          </a:p>
          <a:p>
            <a:pPr marL="0" indent="0" algn="ctr">
              <a:spcBef>
                <a:spcPts val="300"/>
              </a:spcBef>
              <a:buNone/>
            </a:pPr>
            <a:r>
              <a:rPr lang="en-US" sz="2000" dirty="0" smtClean="0"/>
              <a:t>2012</a:t>
            </a:r>
          </a:p>
          <a:p>
            <a:pPr marL="0" indent="0">
              <a:spcBef>
                <a:spcPts val="300"/>
              </a:spcBef>
              <a:buNone/>
            </a:pPr>
            <a:r>
              <a:rPr lang="en-US" sz="2000" dirty="0"/>
              <a:t>Rick </a:t>
            </a:r>
            <a:r>
              <a:rPr lang="en-US" sz="2000" dirty="0" smtClean="0"/>
              <a:t>Saylor: Best Reviewer for Journal </a:t>
            </a:r>
            <a:r>
              <a:rPr lang="en-US" sz="2000" dirty="0"/>
              <a:t>of the Air and Waste Management </a:t>
            </a:r>
            <a:r>
              <a:rPr lang="en-US" sz="2000" dirty="0" smtClean="0"/>
              <a:t>Association</a:t>
            </a:r>
          </a:p>
          <a:p>
            <a:pPr marL="0" indent="0" algn="ctr">
              <a:spcBef>
                <a:spcPts val="300"/>
              </a:spcBef>
              <a:buNone/>
            </a:pPr>
            <a:r>
              <a:rPr lang="en-US" sz="2000" dirty="0" smtClean="0"/>
              <a:t>2013</a:t>
            </a:r>
          </a:p>
          <a:p>
            <a:pPr marL="0" indent="0">
              <a:spcBef>
                <a:spcPts val="300"/>
              </a:spcBef>
              <a:buNone/>
            </a:pPr>
            <a:r>
              <a:rPr lang="en-US" sz="2000" dirty="0"/>
              <a:t>Winston </a:t>
            </a:r>
            <a:r>
              <a:rPr lang="en-US" sz="2000" dirty="0" smtClean="0"/>
              <a:t>Luke: Department </a:t>
            </a:r>
            <a:r>
              <a:rPr lang="en-US" sz="2000" dirty="0"/>
              <a:t>of Commerce Silver Medal Award for Meritorious Federal Service </a:t>
            </a:r>
          </a:p>
          <a:p>
            <a:pPr marL="0" indent="0" algn="ctr">
              <a:spcBef>
                <a:spcPts val="300"/>
              </a:spcBef>
              <a:buNone/>
            </a:pPr>
            <a:r>
              <a:rPr lang="en-US" sz="2000" dirty="0" smtClean="0"/>
              <a:t>2014</a:t>
            </a:r>
          </a:p>
          <a:p>
            <a:pPr marL="0" indent="0">
              <a:spcBef>
                <a:spcPts val="300"/>
              </a:spcBef>
              <a:buNone/>
            </a:pPr>
            <a:r>
              <a:rPr lang="en-US" sz="2000" dirty="0"/>
              <a:t>Pius Lee:  </a:t>
            </a:r>
            <a:r>
              <a:rPr lang="en-US" sz="2000" dirty="0" smtClean="0"/>
              <a:t>OAR Employee </a:t>
            </a:r>
            <a:r>
              <a:rPr lang="en-US" sz="2000" dirty="0"/>
              <a:t>of the Year </a:t>
            </a:r>
            <a:r>
              <a:rPr lang="en-US" sz="2000" dirty="0" smtClean="0"/>
              <a:t>Award</a:t>
            </a:r>
          </a:p>
          <a:p>
            <a:pPr marL="0" indent="0" algn="ctr">
              <a:spcBef>
                <a:spcPts val="300"/>
              </a:spcBef>
              <a:buNone/>
            </a:pPr>
            <a:r>
              <a:rPr lang="en-US" sz="2000" dirty="0" smtClean="0"/>
              <a:t>2016</a:t>
            </a:r>
          </a:p>
          <a:p>
            <a:pPr marL="0" indent="0">
              <a:spcBef>
                <a:spcPts val="300"/>
              </a:spcBef>
              <a:buNone/>
            </a:pPr>
            <a:r>
              <a:rPr lang="en-US" sz="2000" dirty="0" smtClean="0"/>
              <a:t>LaToya Myles:  OAR EEO/Diversity Award for Exemplary Service</a:t>
            </a:r>
            <a:endParaRPr lang="en-US" sz="2000" dirty="0"/>
          </a:p>
        </p:txBody>
      </p:sp>
      <p:sp>
        <p:nvSpPr>
          <p:cNvPr id="3" name="Footer Placeholder 2"/>
          <p:cNvSpPr>
            <a:spLocks noGrp="1"/>
          </p:cNvSpPr>
          <p:nvPr>
            <p:ph type="ftr" sz="quarter" idx="10"/>
          </p:nvPr>
        </p:nvSpPr>
        <p:spPr/>
        <p:txBody>
          <a:bodyPr/>
          <a:lstStyle/>
          <a:p>
            <a:r>
              <a:rPr lang="en-US" smtClean="0"/>
              <a:t>ARL Science Review, June 21-23, 2016</a:t>
            </a:r>
            <a:endParaRPr lang="en-US" dirty="0"/>
          </a:p>
        </p:txBody>
      </p:sp>
      <p:sp>
        <p:nvSpPr>
          <p:cNvPr id="4" name="Slide Number Placeholder 3"/>
          <p:cNvSpPr>
            <a:spLocks noGrp="1"/>
          </p:cNvSpPr>
          <p:nvPr>
            <p:ph type="sldNum" sz="quarter" idx="11"/>
          </p:nvPr>
        </p:nvSpPr>
        <p:spPr/>
        <p:txBody>
          <a:bodyPr/>
          <a:lstStyle/>
          <a:p>
            <a:fld id="{66CAC88C-31F3-4764-B964-B930D18D7C5C}" type="slidenum">
              <a:rPr lang="en-US" smtClean="0"/>
              <a:t>5</a:t>
            </a:fld>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7333"/>
          <a:stretch/>
        </p:blipFill>
        <p:spPr bwMode="auto">
          <a:xfrm>
            <a:off x="7391399" y="2362200"/>
            <a:ext cx="1405467" cy="245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2424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93000">
              <a:srgbClr val="091A4F"/>
            </a:gs>
            <a:gs pos="99875">
              <a:srgbClr val="3C414E"/>
            </a:gs>
            <a:gs pos="99750">
              <a:srgbClr val="494E5A"/>
            </a:gs>
            <a:gs pos="99500">
              <a:srgbClr val="636771"/>
            </a:gs>
            <a:gs pos="99000">
              <a:srgbClr val="9799A0"/>
            </a:gs>
            <a:gs pos="100000">
              <a:srgbClr val="E7E9EE">
                <a:lumMod val="24000"/>
              </a:srgbClr>
            </a:gs>
            <a:gs pos="99969">
              <a:schemeClr val="bg1"/>
            </a:gs>
            <a:gs pos="99938">
              <a:srgbClr val="9DA0A6"/>
            </a:gs>
            <a:gs pos="97000">
              <a:schemeClr val="bg1">
                <a:tint val="45000"/>
                <a:shade val="99000"/>
                <a:satMod val="350000"/>
              </a:schemeClr>
            </a:gs>
            <a:gs pos="100000">
              <a:schemeClr val="bg1">
                <a:shade val="20000"/>
                <a:satMod val="25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Quality: Publications</a:t>
            </a:r>
            <a:endParaRPr lang="en-US" dirty="0"/>
          </a:p>
        </p:txBody>
      </p:sp>
      <p:sp>
        <p:nvSpPr>
          <p:cNvPr id="3" name="Footer Placeholder 2"/>
          <p:cNvSpPr>
            <a:spLocks noGrp="1"/>
          </p:cNvSpPr>
          <p:nvPr>
            <p:ph type="ftr" sz="quarter" idx="10"/>
          </p:nvPr>
        </p:nvSpPr>
        <p:spPr/>
        <p:txBody>
          <a:bodyPr/>
          <a:lstStyle/>
          <a:p>
            <a:r>
              <a:rPr lang="en-US" smtClean="0"/>
              <a:t>ARL Science Review, June 21-23, 2016</a:t>
            </a:r>
            <a:endParaRPr lang="en-US" dirty="0"/>
          </a:p>
        </p:txBody>
      </p:sp>
      <p:sp>
        <p:nvSpPr>
          <p:cNvPr id="4" name="Slide Number Placeholder 3"/>
          <p:cNvSpPr>
            <a:spLocks noGrp="1"/>
          </p:cNvSpPr>
          <p:nvPr>
            <p:ph type="sldNum" sz="quarter" idx="11"/>
          </p:nvPr>
        </p:nvSpPr>
        <p:spPr/>
        <p:txBody>
          <a:bodyPr/>
          <a:lstStyle/>
          <a:p>
            <a:fld id="{66CAC88C-31F3-4764-B964-B930D18D7C5C}" type="slidenum">
              <a:rPr lang="en-US" smtClean="0"/>
              <a:t>6</a:t>
            </a:fld>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2755716354"/>
              </p:ext>
            </p:extLst>
          </p:nvPr>
        </p:nvGraphicFramePr>
        <p:xfrm>
          <a:off x="1295400" y="2133600"/>
          <a:ext cx="66294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95400" y="1219200"/>
            <a:ext cx="6629400" cy="923330"/>
          </a:xfrm>
          <a:prstGeom prst="rect">
            <a:avLst/>
          </a:prstGeom>
          <a:solidFill>
            <a:schemeClr val="tx2">
              <a:lumMod val="40000"/>
              <a:lumOff val="60000"/>
            </a:schemeClr>
          </a:solidFill>
        </p:spPr>
        <p:txBody>
          <a:bodyPr wrap="square" rtlCol="0">
            <a:spAutoFit/>
          </a:bodyPr>
          <a:lstStyle/>
          <a:p>
            <a:pPr algn="ctr">
              <a:defRPr sz="1800" b="1" i="0" u="none" strike="noStrike" kern="1200" baseline="0">
                <a:solidFill>
                  <a:prstClr val="black"/>
                </a:solidFill>
                <a:latin typeface="+mn-lt"/>
                <a:ea typeface="+mn-ea"/>
                <a:cs typeface="+mn-cs"/>
              </a:defRPr>
            </a:pPr>
            <a:r>
              <a:rPr lang="en-US" dirty="0" smtClean="0">
                <a:solidFill>
                  <a:srgbClr val="FFFF00"/>
                </a:solidFill>
              </a:rPr>
              <a:t>2010-2015 ARL </a:t>
            </a:r>
            <a:r>
              <a:rPr lang="en-US" dirty="0">
                <a:solidFill>
                  <a:srgbClr val="FFFF00"/>
                </a:solidFill>
              </a:rPr>
              <a:t>Atmospheric Chemistry and Deposition Publications</a:t>
            </a:r>
          </a:p>
          <a:p>
            <a:pPr algn="ctr">
              <a:defRPr sz="1800" b="1" i="0" u="none" strike="noStrike" kern="1200" baseline="0">
                <a:solidFill>
                  <a:prstClr val="black"/>
                </a:solidFill>
                <a:latin typeface="+mn-lt"/>
                <a:ea typeface="+mn-ea"/>
                <a:cs typeface="+mn-cs"/>
              </a:defRPr>
            </a:pPr>
            <a:r>
              <a:rPr lang="en-US" dirty="0" smtClean="0">
                <a:solidFill>
                  <a:srgbClr val="FFFF00"/>
                </a:solidFill>
              </a:rPr>
              <a:t>Total </a:t>
            </a:r>
            <a:r>
              <a:rPr lang="en-US" dirty="0">
                <a:solidFill>
                  <a:srgbClr val="FFFF00"/>
                </a:solidFill>
              </a:rPr>
              <a:t>= </a:t>
            </a:r>
            <a:r>
              <a:rPr lang="en-US" dirty="0" smtClean="0">
                <a:solidFill>
                  <a:srgbClr val="FFFF00"/>
                </a:solidFill>
              </a:rPr>
              <a:t>95</a:t>
            </a:r>
          </a:p>
          <a:p>
            <a:pPr algn="ctr">
              <a:defRPr sz="1800" b="1" i="0" u="none" strike="noStrike" kern="1200" baseline="0">
                <a:solidFill>
                  <a:prstClr val="black"/>
                </a:solidFill>
                <a:latin typeface="+mn-lt"/>
                <a:ea typeface="+mn-ea"/>
                <a:cs typeface="+mn-cs"/>
              </a:defRPr>
            </a:pPr>
            <a:r>
              <a:rPr lang="en-US" dirty="0" smtClean="0">
                <a:solidFill>
                  <a:srgbClr val="FFFF00"/>
                </a:solidFill>
              </a:rPr>
              <a:t>Average </a:t>
            </a:r>
            <a:r>
              <a:rPr lang="en-US" dirty="0">
                <a:solidFill>
                  <a:srgbClr val="FFFF00"/>
                </a:solidFill>
              </a:rPr>
              <a:t>= </a:t>
            </a:r>
            <a:r>
              <a:rPr lang="en-US" dirty="0" smtClean="0">
                <a:solidFill>
                  <a:srgbClr val="FFFF00"/>
                </a:solidFill>
              </a:rPr>
              <a:t>16 per year  </a:t>
            </a:r>
            <a:endParaRPr lang="en-US" dirty="0">
              <a:solidFill>
                <a:srgbClr val="FFFF00"/>
              </a:solidFill>
            </a:endParaRPr>
          </a:p>
        </p:txBody>
      </p:sp>
    </p:spTree>
    <p:extLst>
      <p:ext uri="{BB962C8B-B14F-4D97-AF65-F5344CB8AC3E}">
        <p14:creationId xmlns:p14="http://schemas.microsoft.com/office/powerpoint/2010/main" val="2206436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solidFill>
                  <a:schemeClr val="tx2"/>
                </a:solidFill>
              </a:rPr>
              <a:t>Quality: Publications</a:t>
            </a:r>
            <a:endParaRPr lang="en-US" dirty="0">
              <a:solidFill>
                <a:schemeClr val="tx2"/>
              </a:solidFill>
            </a:endParaRPr>
          </a:p>
        </p:txBody>
      </p:sp>
      <p:sp>
        <p:nvSpPr>
          <p:cNvPr id="3" name="Footer Placeholder 2"/>
          <p:cNvSpPr>
            <a:spLocks noGrp="1"/>
          </p:cNvSpPr>
          <p:nvPr>
            <p:ph type="ftr" sz="quarter" idx="10"/>
          </p:nvPr>
        </p:nvSpPr>
        <p:spPr/>
        <p:txBody>
          <a:bodyPr/>
          <a:lstStyle/>
          <a:p>
            <a:r>
              <a:rPr lang="en-US" smtClean="0"/>
              <a:t>ARL Science Review, June 21-23, 2016</a:t>
            </a:r>
            <a:endParaRPr lang="en-US" dirty="0"/>
          </a:p>
        </p:txBody>
      </p:sp>
      <p:sp>
        <p:nvSpPr>
          <p:cNvPr id="4" name="Slide Number Placeholder 3"/>
          <p:cNvSpPr>
            <a:spLocks noGrp="1"/>
          </p:cNvSpPr>
          <p:nvPr>
            <p:ph type="sldNum" sz="quarter" idx="11"/>
          </p:nvPr>
        </p:nvSpPr>
        <p:spPr/>
        <p:txBody>
          <a:bodyPr/>
          <a:lstStyle/>
          <a:p>
            <a:fld id="{66CAC88C-31F3-4764-B964-B930D18D7C5C}" type="slidenum">
              <a:rPr lang="en-US" smtClean="0"/>
              <a:t>7</a:t>
            </a:fld>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282784461"/>
              </p:ext>
            </p:extLst>
          </p:nvPr>
        </p:nvGraphicFramePr>
        <p:xfrm>
          <a:off x="838200" y="1219200"/>
          <a:ext cx="73152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1030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97" y="304800"/>
            <a:ext cx="8229600" cy="990600"/>
          </a:xfrm>
        </p:spPr>
        <p:txBody>
          <a:bodyPr>
            <a:normAutofit fontScale="90000"/>
          </a:bodyPr>
          <a:lstStyle/>
          <a:p>
            <a:r>
              <a:rPr lang="en-US" dirty="0" smtClean="0"/>
              <a:t>Quality:  Technology Transfer</a:t>
            </a:r>
            <a:r>
              <a:rPr lang="en-US" dirty="0"/>
              <a:t/>
            </a:r>
            <a:br>
              <a:rPr lang="en-US" dirty="0"/>
            </a:br>
            <a:r>
              <a:rPr lang="en-US" sz="3200" i="1" dirty="0"/>
              <a:t> </a:t>
            </a:r>
            <a:endParaRPr lang="en-US" sz="3200" dirty="0"/>
          </a:p>
        </p:txBody>
      </p:sp>
      <p:sp>
        <p:nvSpPr>
          <p:cNvPr id="5" name="Footer Placeholder 4"/>
          <p:cNvSpPr>
            <a:spLocks noGrp="1"/>
          </p:cNvSpPr>
          <p:nvPr>
            <p:ph type="ftr" sz="quarter" idx="10"/>
          </p:nvPr>
        </p:nvSpPr>
        <p:spPr/>
        <p:txBody>
          <a:bodyPr/>
          <a:lstStyle/>
          <a:p>
            <a:r>
              <a:rPr lang="en-US"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8</a:t>
            </a:fld>
            <a:endParaRPr lang="en-US" dirty="0"/>
          </a:p>
        </p:txBody>
      </p:sp>
      <p:pic>
        <p:nvPicPr>
          <p:cNvPr id="9" name="Picture 4" descr="D:\Users\Ivanka.Stajner\Pictures\conus.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28232" y="2854852"/>
            <a:ext cx="5543487" cy="34342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7086600" y="3048001"/>
            <a:ext cx="1799560" cy="1981200"/>
          </a:xfrm>
          <a:prstGeom prst="rect">
            <a:avLst/>
          </a:prstGeom>
          <a:solidFill>
            <a:srgbClr val="00B0F0">
              <a:alpha val="21961"/>
            </a:srgbClr>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b="1" dirty="0">
                <a:solidFill>
                  <a:srgbClr val="000000"/>
                </a:solidFill>
              </a:rPr>
              <a:t>2004: </a:t>
            </a:r>
            <a:r>
              <a:rPr lang="en-US" sz="1800" b="1" dirty="0" smtClean="0">
                <a:solidFill>
                  <a:srgbClr val="000000"/>
                </a:solidFill>
              </a:rPr>
              <a:t>Ozone</a:t>
            </a:r>
            <a:endParaRPr lang="en-US" sz="1800" b="1" dirty="0">
              <a:solidFill>
                <a:srgbClr val="000000"/>
              </a:solidFill>
            </a:endParaRPr>
          </a:p>
        </p:txBody>
      </p:sp>
      <p:sp>
        <p:nvSpPr>
          <p:cNvPr id="11" name="Rectangle 10"/>
          <p:cNvSpPr/>
          <p:nvPr/>
        </p:nvSpPr>
        <p:spPr bwMode="auto">
          <a:xfrm>
            <a:off x="5791200" y="2971800"/>
            <a:ext cx="3118889" cy="3200400"/>
          </a:xfrm>
          <a:prstGeom prst="rect">
            <a:avLst/>
          </a:prstGeom>
          <a:noFill/>
          <a:ln w="28575" cap="flat" cmpd="sng" algn="ctr">
            <a:solidFill>
              <a:schemeClr val="tx1">
                <a:lumMod val="75000"/>
                <a:lumOff val="2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US">
              <a:cs typeface="Arial" charset="0"/>
            </a:endParaRPr>
          </a:p>
        </p:txBody>
      </p:sp>
      <p:sp>
        <p:nvSpPr>
          <p:cNvPr id="12" name="TextBox 11"/>
          <p:cNvSpPr txBox="1"/>
          <p:nvPr/>
        </p:nvSpPr>
        <p:spPr>
          <a:xfrm>
            <a:off x="5977790" y="4966839"/>
            <a:ext cx="1373774" cy="553998"/>
          </a:xfrm>
          <a:prstGeom prst="rect">
            <a:avLst/>
          </a:prstGeom>
          <a:noFill/>
        </p:spPr>
        <p:txBody>
          <a:bodyPr wrap="none" rtlCol="0">
            <a:spAutoFit/>
          </a:bodyPr>
          <a:lstStyle/>
          <a:p>
            <a:r>
              <a:rPr lang="en-US" sz="1800" b="1" dirty="0" smtClean="0">
                <a:solidFill>
                  <a:srgbClr val="000000"/>
                </a:solidFill>
              </a:rPr>
              <a:t>2005: Ozone</a:t>
            </a:r>
          </a:p>
          <a:p>
            <a:endParaRPr lang="en-US" sz="1800" b="1" baseline="-25000" dirty="0">
              <a:solidFill>
                <a:srgbClr val="000000"/>
              </a:solidFill>
            </a:endParaRPr>
          </a:p>
        </p:txBody>
      </p:sp>
      <p:cxnSp>
        <p:nvCxnSpPr>
          <p:cNvPr id="16" name="Straight Connector 15"/>
          <p:cNvCxnSpPr/>
          <p:nvPr/>
        </p:nvCxnSpPr>
        <p:spPr bwMode="auto">
          <a:xfrm>
            <a:off x="3657600" y="2895600"/>
            <a:ext cx="5310513" cy="0"/>
          </a:xfrm>
          <a:prstGeom prst="line">
            <a:avLst/>
          </a:prstGeom>
          <a:solidFill>
            <a:schemeClr val="accent1"/>
          </a:solidFill>
          <a:ln w="31750" cap="flat" cmpd="sng" algn="ctr">
            <a:solidFill>
              <a:schemeClr val="tx2"/>
            </a:solidFill>
            <a:prstDash val="solid"/>
            <a:round/>
            <a:headEnd type="none" w="med" len="med"/>
            <a:tailEnd type="none" w="med" len="med"/>
          </a:ln>
          <a:effectLst/>
        </p:spPr>
      </p:cxnSp>
      <p:cxnSp>
        <p:nvCxnSpPr>
          <p:cNvPr id="18" name="Straight Connector 17"/>
          <p:cNvCxnSpPr/>
          <p:nvPr/>
        </p:nvCxnSpPr>
        <p:spPr>
          <a:xfrm>
            <a:off x="3657600" y="2895600"/>
            <a:ext cx="0" cy="213360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57600" y="5029201"/>
            <a:ext cx="2655256" cy="114299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12856" y="6172200"/>
            <a:ext cx="265525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968113" y="3048001"/>
            <a:ext cx="0" cy="3200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962400" y="3367736"/>
            <a:ext cx="1426673" cy="1200329"/>
          </a:xfrm>
          <a:prstGeom prst="rect">
            <a:avLst/>
          </a:prstGeom>
        </p:spPr>
        <p:txBody>
          <a:bodyPr wrap="none">
            <a:spAutoFit/>
          </a:bodyPr>
          <a:lstStyle/>
          <a:p>
            <a:r>
              <a:rPr lang="en-US" b="1" dirty="0" smtClean="0">
                <a:solidFill>
                  <a:srgbClr val="000000"/>
                </a:solidFill>
              </a:rPr>
              <a:t>2007: Ozone </a:t>
            </a:r>
          </a:p>
          <a:p>
            <a:r>
              <a:rPr lang="en-US" b="1" dirty="0" smtClean="0">
                <a:solidFill>
                  <a:srgbClr val="000000"/>
                </a:solidFill>
              </a:rPr>
              <a:t>and smoke</a:t>
            </a:r>
          </a:p>
          <a:p>
            <a:r>
              <a:rPr lang="en-US" b="1" dirty="0" smtClean="0">
                <a:solidFill>
                  <a:srgbClr val="000000"/>
                </a:solidFill>
              </a:rPr>
              <a:t>2012: Dust</a:t>
            </a:r>
          </a:p>
          <a:p>
            <a:r>
              <a:rPr lang="en-US" b="1" dirty="0" smtClean="0">
                <a:solidFill>
                  <a:srgbClr val="000000"/>
                </a:solidFill>
              </a:rPr>
              <a:t>2016: PM</a:t>
            </a:r>
            <a:r>
              <a:rPr lang="en-US" b="1" baseline="-25000" dirty="0" smtClean="0">
                <a:solidFill>
                  <a:srgbClr val="000000"/>
                </a:solidFill>
              </a:rPr>
              <a:t>2.5</a:t>
            </a:r>
            <a:endParaRPr lang="en-US" b="1" baseline="-25000" dirty="0">
              <a:solidFill>
                <a:srgbClr val="000000"/>
              </a:solidFill>
            </a:endParaRPr>
          </a:p>
        </p:txBody>
      </p:sp>
      <p:sp>
        <p:nvSpPr>
          <p:cNvPr id="28" name="Rectangle 27"/>
          <p:cNvSpPr/>
          <p:nvPr/>
        </p:nvSpPr>
        <p:spPr>
          <a:xfrm>
            <a:off x="2286000" y="3105835"/>
            <a:ext cx="4572000" cy="369332"/>
          </a:xfrm>
          <a:prstGeom prst="rect">
            <a:avLst/>
          </a:prstGeom>
        </p:spPr>
        <p:txBody>
          <a:bodyPr>
            <a:spAutoFit/>
          </a:bodyPr>
          <a:lstStyle/>
          <a:p>
            <a:endParaRPr lang="en-US" dirty="0"/>
          </a:p>
        </p:txBody>
      </p:sp>
      <p:sp>
        <p:nvSpPr>
          <p:cNvPr id="31" name="Rectangle 3"/>
          <p:cNvSpPr txBox="1">
            <a:spLocks noChangeArrowheads="1"/>
          </p:cNvSpPr>
          <p:nvPr/>
        </p:nvSpPr>
        <p:spPr bwMode="auto">
          <a:xfrm>
            <a:off x="76200" y="1219200"/>
            <a:ext cx="8991600" cy="1524000"/>
          </a:xfrm>
          <a:prstGeom prst="rect">
            <a:avLst/>
          </a:prstGeom>
          <a:noFill/>
          <a:ln w="9525">
            <a:noFill/>
            <a:miter lim="800000"/>
            <a:headEnd/>
            <a:tailEnd/>
          </a:ln>
          <a:effectLst/>
        </p:spPr>
        <p:txBody>
          <a:bodyPr/>
          <a:lstStyle>
            <a:lvl1pPr marL="342900" indent="-342900" algn="l" rtl="0" eaLnBrk="0" fontAlgn="base" hangingPunct="0">
              <a:lnSpc>
                <a:spcPct val="85000"/>
              </a:lnSpc>
              <a:spcBef>
                <a:spcPct val="0"/>
              </a:spcBef>
              <a:spcAft>
                <a:spcPct val="40000"/>
              </a:spcAft>
              <a:defRPr sz="2800" b="1" i="1">
                <a:solidFill>
                  <a:schemeClr val="tx1"/>
                </a:solidFill>
                <a:effectLst>
                  <a:outerShdw blurRad="38100" dist="38100" dir="2700000" algn="tl">
                    <a:srgbClr val="C0C0C0"/>
                  </a:outerShdw>
                </a:effectLst>
                <a:latin typeface="+mn-lt"/>
                <a:ea typeface="+mn-ea"/>
                <a:cs typeface="+mn-cs"/>
              </a:defRPr>
            </a:lvl1pPr>
            <a:lvl2pPr marL="339725" indent="-225425" algn="l" rtl="0" eaLnBrk="0" fontAlgn="base" hangingPunct="0">
              <a:lnSpc>
                <a:spcPct val="85000"/>
              </a:lnSpc>
              <a:spcBef>
                <a:spcPct val="0"/>
              </a:spcBef>
              <a:spcAft>
                <a:spcPct val="40000"/>
              </a:spcAft>
              <a:buChar char="•"/>
              <a:defRPr sz="2400" b="1">
                <a:solidFill>
                  <a:schemeClr val="tx1"/>
                </a:solidFill>
                <a:effectLst>
                  <a:outerShdw blurRad="38100" dist="38100" dir="2700000" algn="tl">
                    <a:srgbClr val="C0C0C0"/>
                  </a:outerShdw>
                </a:effectLst>
                <a:latin typeface="+mn-lt"/>
              </a:defRPr>
            </a:lvl2pPr>
            <a:lvl3pPr marL="692150" indent="-238125" algn="l" rtl="0" eaLnBrk="0" fontAlgn="base" hangingPunct="0">
              <a:lnSpc>
                <a:spcPct val="85000"/>
              </a:lnSpc>
              <a:spcBef>
                <a:spcPct val="0"/>
              </a:spcBef>
              <a:spcAft>
                <a:spcPct val="40000"/>
              </a:spcAft>
              <a:buChar char="–"/>
              <a:defRPr sz="2000" i="1">
                <a:solidFill>
                  <a:schemeClr val="tx1"/>
                </a:solidFill>
                <a:effectLst>
                  <a:outerShdw blurRad="38100" dist="38100" dir="2700000" algn="tl">
                    <a:srgbClr val="C0C0C0"/>
                  </a:outerShdw>
                </a:effectLst>
                <a:latin typeface="+mn-lt"/>
              </a:defRPr>
            </a:lvl3pPr>
            <a:lvl4pPr marL="1030288" indent="-223838" algn="l" rtl="0" eaLnBrk="0" fontAlgn="base" hangingPunct="0">
              <a:lnSpc>
                <a:spcPct val="85000"/>
              </a:lnSpc>
              <a:spcBef>
                <a:spcPct val="0"/>
              </a:spcBef>
              <a:spcAft>
                <a:spcPct val="40000"/>
              </a:spcAft>
              <a:buChar char="•"/>
              <a:defRPr b="1">
                <a:solidFill>
                  <a:schemeClr val="tx1"/>
                </a:solidFill>
                <a:effectLst>
                  <a:outerShdw blurRad="38100" dist="38100" dir="2700000" algn="tl">
                    <a:srgbClr val="C0C0C0"/>
                  </a:outerShdw>
                </a:effectLst>
                <a:latin typeface="+mn-lt"/>
              </a:defRPr>
            </a:lvl4pPr>
            <a:lvl5pPr marL="1370013" indent="-222250" algn="l" rtl="0" eaLnBrk="0" fontAlgn="base" hangingPunct="0">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5pPr>
            <a:lvl6pPr marL="18272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6pPr>
            <a:lvl7pPr marL="22844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7pPr>
            <a:lvl8pPr marL="27416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8pPr>
            <a:lvl9pPr marL="3198813" indent="-222250" algn="l" rtl="0" fontAlgn="base">
              <a:lnSpc>
                <a:spcPct val="85000"/>
              </a:lnSpc>
              <a:spcBef>
                <a:spcPct val="0"/>
              </a:spcBef>
              <a:spcAft>
                <a:spcPct val="40000"/>
              </a:spcAft>
              <a:buChar char="»"/>
              <a:defRPr i="1">
                <a:solidFill>
                  <a:schemeClr val="tx1"/>
                </a:solidFill>
                <a:effectLst>
                  <a:outerShdw blurRad="38100" dist="38100" dir="2700000" algn="tl">
                    <a:srgbClr val="C0C0C0"/>
                  </a:outerShdw>
                </a:effectLst>
                <a:latin typeface="+mn-lt"/>
              </a:defRPr>
            </a:lvl9pPr>
          </a:lstStyle>
          <a:p>
            <a:pPr marL="457200" indent="-457200" eaLnBrk="1" hangingPunct="1">
              <a:lnSpc>
                <a:spcPct val="80000"/>
              </a:lnSpc>
              <a:spcBef>
                <a:spcPts val="600"/>
              </a:spcBef>
              <a:spcAft>
                <a:spcPts val="600"/>
              </a:spcAft>
              <a:defRPr/>
            </a:pPr>
            <a:endParaRPr lang="en-US" sz="700" i="0" dirty="0" smtClean="0">
              <a:solidFill>
                <a:schemeClr val="bg1"/>
              </a:solidFill>
              <a:effectLst/>
            </a:endParaRPr>
          </a:p>
          <a:p>
            <a:pPr marL="457200" indent="-457200" eaLnBrk="1" hangingPunct="1">
              <a:lnSpc>
                <a:spcPct val="50000"/>
              </a:lnSpc>
              <a:spcBef>
                <a:spcPts val="600"/>
              </a:spcBef>
              <a:spcAft>
                <a:spcPts val="600"/>
              </a:spcAft>
              <a:buFontTx/>
              <a:buChar char="•"/>
              <a:defRPr/>
            </a:pPr>
            <a:r>
              <a:rPr lang="en-US" sz="2200" b="0" i="0" dirty="0" smtClean="0">
                <a:solidFill>
                  <a:schemeClr val="bg1"/>
                </a:solidFill>
                <a:effectLst/>
              </a:rPr>
              <a:t>Model Products for NOAA National </a:t>
            </a:r>
            <a:r>
              <a:rPr lang="en-US" sz="2200" b="0" i="0" dirty="0">
                <a:solidFill>
                  <a:schemeClr val="bg1"/>
                </a:solidFill>
                <a:effectLst/>
              </a:rPr>
              <a:t>Air Quality </a:t>
            </a:r>
            <a:r>
              <a:rPr lang="en-US" sz="2200" b="0" i="0" dirty="0" smtClean="0">
                <a:solidFill>
                  <a:schemeClr val="bg1"/>
                </a:solidFill>
                <a:effectLst/>
              </a:rPr>
              <a:t>Forecasting Capability</a:t>
            </a:r>
          </a:p>
          <a:p>
            <a:pPr marL="457200" indent="-457200" eaLnBrk="1" hangingPunct="1">
              <a:lnSpc>
                <a:spcPct val="50000"/>
              </a:lnSpc>
              <a:spcBef>
                <a:spcPts val="600"/>
              </a:spcBef>
              <a:spcAft>
                <a:spcPts val="600"/>
              </a:spcAft>
              <a:buFontTx/>
              <a:buChar char="•"/>
              <a:defRPr/>
            </a:pPr>
            <a:r>
              <a:rPr lang="en-US" sz="2200" b="0" i="0" dirty="0" smtClean="0">
                <a:solidFill>
                  <a:schemeClr val="bg1"/>
                </a:solidFill>
                <a:effectLst/>
              </a:rPr>
              <a:t>Improved basis for air quality alerts</a:t>
            </a:r>
          </a:p>
          <a:p>
            <a:pPr marL="457200" indent="-457200" eaLnBrk="1" hangingPunct="1">
              <a:lnSpc>
                <a:spcPct val="50000"/>
              </a:lnSpc>
              <a:spcBef>
                <a:spcPts val="600"/>
              </a:spcBef>
              <a:spcAft>
                <a:spcPts val="600"/>
              </a:spcAft>
              <a:buFontTx/>
              <a:buChar char="•"/>
              <a:defRPr/>
            </a:pPr>
            <a:r>
              <a:rPr lang="en-US" sz="2200" b="0" i="0" dirty="0" smtClean="0">
                <a:solidFill>
                  <a:schemeClr val="bg1"/>
                </a:solidFill>
                <a:effectLst/>
              </a:rPr>
              <a:t>Air quality information for communities at risk</a:t>
            </a:r>
            <a:r>
              <a:rPr lang="en-US" sz="2200" b="0" dirty="0" smtClean="0">
                <a:solidFill>
                  <a:schemeClr val="bg1"/>
                </a:solidFill>
                <a:effectLst/>
              </a:rPr>
              <a:t> </a:t>
            </a:r>
          </a:p>
          <a:p>
            <a:pPr marL="457200" indent="-457200" eaLnBrk="1" hangingPunct="1">
              <a:lnSpc>
                <a:spcPct val="80000"/>
              </a:lnSpc>
              <a:spcAft>
                <a:spcPts val="600"/>
              </a:spcAft>
              <a:defRPr/>
            </a:pPr>
            <a:endParaRPr lang="en-US" sz="2400" b="0" dirty="0" smtClean="0">
              <a:solidFill>
                <a:srgbClr val="000000"/>
              </a:solidFill>
            </a:endParaRPr>
          </a:p>
        </p:txBody>
      </p:sp>
      <p:sp>
        <p:nvSpPr>
          <p:cNvPr id="1024" name="Rectangle 1023"/>
          <p:cNvSpPr/>
          <p:nvPr/>
        </p:nvSpPr>
        <p:spPr>
          <a:xfrm>
            <a:off x="381000" y="3415854"/>
            <a:ext cx="3048000" cy="2277547"/>
          </a:xfrm>
          <a:prstGeom prst="rect">
            <a:avLst/>
          </a:prstGeom>
        </p:spPr>
        <p:txBody>
          <a:bodyPr wrap="square">
            <a:spAutoFit/>
          </a:bodyPr>
          <a:lstStyle/>
          <a:p>
            <a:r>
              <a:rPr lang="en-US" sz="2800" dirty="0" smtClean="0">
                <a:solidFill>
                  <a:schemeClr val="bg1"/>
                </a:solidFill>
              </a:rPr>
              <a:t>NCEP Predictions  </a:t>
            </a:r>
            <a:endParaRPr lang="en-US" sz="2800" dirty="0">
              <a:solidFill>
                <a:schemeClr val="bg1"/>
              </a:solidFill>
            </a:endParaRPr>
          </a:p>
          <a:p>
            <a:pPr marL="285750" indent="-285750">
              <a:buFont typeface="+mj-lt"/>
              <a:buAutoNum type="arabicPeriod"/>
            </a:pPr>
            <a:r>
              <a:rPr lang="en-US" sz="2400" dirty="0" smtClean="0">
                <a:solidFill>
                  <a:schemeClr val="bg1"/>
                </a:solidFill>
              </a:rPr>
              <a:t>Ozone </a:t>
            </a:r>
            <a:r>
              <a:rPr lang="en-US" sz="2400" dirty="0">
                <a:solidFill>
                  <a:schemeClr val="bg1"/>
                </a:solidFill>
              </a:rPr>
              <a:t>nationwide</a:t>
            </a:r>
          </a:p>
          <a:p>
            <a:pPr marL="285750" indent="-285750">
              <a:buFont typeface="+mj-lt"/>
              <a:buAutoNum type="arabicPeriod"/>
            </a:pPr>
            <a:r>
              <a:rPr lang="en-US" sz="2400" dirty="0" smtClean="0">
                <a:solidFill>
                  <a:schemeClr val="bg1"/>
                </a:solidFill>
              </a:rPr>
              <a:t>Smoke nationwide</a:t>
            </a:r>
          </a:p>
          <a:p>
            <a:pPr marL="285750" indent="-285750">
              <a:buFont typeface="+mj-lt"/>
              <a:buAutoNum type="arabicPeriod"/>
            </a:pPr>
            <a:r>
              <a:rPr lang="en-US" sz="2400" dirty="0">
                <a:solidFill>
                  <a:schemeClr val="bg1"/>
                </a:solidFill>
              </a:rPr>
              <a:t>Dust over CONUS</a:t>
            </a:r>
          </a:p>
          <a:p>
            <a:pPr marL="285750" indent="-285750">
              <a:buFont typeface="+mj-lt"/>
              <a:buAutoNum type="arabicPeriod"/>
            </a:pPr>
            <a:r>
              <a:rPr lang="en-US" sz="2400" dirty="0" smtClean="0">
                <a:solidFill>
                  <a:schemeClr val="bg1"/>
                </a:solidFill>
              </a:rPr>
              <a:t>PM</a:t>
            </a:r>
            <a:r>
              <a:rPr lang="en-US" sz="2400" baseline="-25000" dirty="0" smtClean="0">
                <a:solidFill>
                  <a:schemeClr val="bg1"/>
                </a:solidFill>
              </a:rPr>
              <a:t>2.5</a:t>
            </a:r>
            <a:r>
              <a:rPr lang="en-US" sz="2400" dirty="0" smtClean="0">
                <a:solidFill>
                  <a:schemeClr val="bg1"/>
                </a:solidFill>
              </a:rPr>
              <a:t> </a:t>
            </a:r>
            <a:r>
              <a:rPr lang="en-US" sz="2400" dirty="0">
                <a:solidFill>
                  <a:schemeClr val="bg1"/>
                </a:solidFill>
              </a:rPr>
              <a:t>over CONUS</a:t>
            </a:r>
          </a:p>
          <a:p>
            <a:r>
              <a:rPr lang="en-US" dirty="0" smtClean="0">
                <a:solidFill>
                  <a:schemeClr val="bg1"/>
                </a:solidFill>
              </a:rPr>
              <a:t> </a:t>
            </a:r>
            <a:endParaRPr lang="en-US" dirty="0">
              <a:solidFill>
                <a:schemeClr val="bg1"/>
              </a:solidFill>
            </a:endParaRPr>
          </a:p>
        </p:txBody>
      </p:sp>
      <p:sp>
        <p:nvSpPr>
          <p:cNvPr id="19" name="Rectangle 18"/>
          <p:cNvSpPr/>
          <p:nvPr/>
        </p:nvSpPr>
        <p:spPr bwMode="auto">
          <a:xfrm>
            <a:off x="3505200" y="5689738"/>
            <a:ext cx="1480028" cy="639853"/>
          </a:xfrm>
          <a:prstGeom prst="rect">
            <a:avLst/>
          </a:prstGeom>
          <a:solidFill>
            <a:srgbClr val="00B0F0">
              <a:alpha val="21961"/>
            </a:srgbClr>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b="1" dirty="0" smtClean="0">
                <a:solidFill>
                  <a:srgbClr val="000000"/>
                </a:solidFill>
              </a:rPr>
              <a:t>2010: Ozone and smoke</a:t>
            </a:r>
            <a:endParaRPr lang="en-US" sz="1800" b="1" dirty="0">
              <a:solidFill>
                <a:srgbClr val="000000"/>
              </a:solidFill>
            </a:endParaRPr>
          </a:p>
        </p:txBody>
      </p:sp>
    </p:spTree>
    <p:extLst>
      <p:ext uri="{BB962C8B-B14F-4D97-AF65-F5344CB8AC3E}">
        <p14:creationId xmlns:p14="http://schemas.microsoft.com/office/powerpoint/2010/main" val="3347230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06"/>
            <a:ext cx="9144000" cy="6858000"/>
          </a:xfrm>
          <a:prstGeom prst="rect">
            <a:avLst/>
          </a:prstGeom>
          <a:noFill/>
          <a:ln>
            <a:noFill/>
          </a:ln>
          <a:effectLst>
            <a:outerShdw blurRad="50800" dist="50800" dir="54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76200"/>
            <a:ext cx="8229600" cy="762000"/>
          </a:xfrm>
        </p:spPr>
        <p:txBody>
          <a:bodyPr>
            <a:normAutofit/>
          </a:bodyPr>
          <a:lstStyle/>
          <a:p>
            <a:r>
              <a:rPr lang="en-US" sz="4000" dirty="0" smtClean="0">
                <a:solidFill>
                  <a:schemeClr val="tx2"/>
                </a:solidFill>
              </a:rPr>
              <a:t>Quality: Technology Transfer</a:t>
            </a:r>
            <a:endParaRPr lang="en-US" sz="4000" dirty="0">
              <a:solidFill>
                <a:schemeClr val="tx2"/>
              </a:solidFill>
            </a:endParaRPr>
          </a:p>
        </p:txBody>
      </p:sp>
      <p:sp>
        <p:nvSpPr>
          <p:cNvPr id="6" name="Content Placeholder 5"/>
          <p:cNvSpPr>
            <a:spLocks noGrp="1"/>
          </p:cNvSpPr>
          <p:nvPr>
            <p:ph idx="1"/>
          </p:nvPr>
        </p:nvSpPr>
        <p:spPr>
          <a:xfrm>
            <a:off x="457200" y="914400"/>
            <a:ext cx="8229600" cy="5638800"/>
          </a:xfrm>
        </p:spPr>
        <p:txBody>
          <a:bodyPr>
            <a:normAutofit/>
          </a:bodyPr>
          <a:lstStyle/>
          <a:p>
            <a:pPr marL="0" indent="0">
              <a:buNone/>
            </a:pPr>
            <a:r>
              <a:rPr lang="en-US" sz="2800" b="1" dirty="0" smtClean="0">
                <a:solidFill>
                  <a:schemeClr val="tx2">
                    <a:lumMod val="50000"/>
                  </a:schemeClr>
                </a:solidFill>
              </a:rPr>
              <a:t>Mercury Program – Measurements</a:t>
            </a:r>
          </a:p>
          <a:p>
            <a:pPr marL="0" indent="0">
              <a:buNone/>
            </a:pPr>
            <a:endParaRPr lang="en-US" sz="2800" dirty="0" smtClean="0"/>
          </a:p>
          <a:p>
            <a:pPr marL="0" indent="0">
              <a:buNone/>
            </a:pPr>
            <a:endParaRPr lang="en-US" sz="2800" dirty="0" smtClean="0"/>
          </a:p>
          <a:p>
            <a:pPr marL="0" indent="0">
              <a:buNone/>
            </a:pPr>
            <a:endParaRPr lang="en-US" sz="2800" b="1" dirty="0" smtClean="0">
              <a:solidFill>
                <a:schemeClr val="tx2">
                  <a:lumMod val="50000"/>
                </a:schemeClr>
              </a:solidFill>
            </a:endParaRPr>
          </a:p>
          <a:p>
            <a:pPr marL="0" indent="0">
              <a:buNone/>
            </a:pPr>
            <a:endParaRPr lang="en-US" sz="2800" b="1" dirty="0" smtClean="0">
              <a:solidFill>
                <a:schemeClr val="tx2">
                  <a:lumMod val="50000"/>
                </a:schemeClr>
              </a:solidFill>
            </a:endParaRPr>
          </a:p>
          <a:p>
            <a:pPr marL="0" indent="0">
              <a:buNone/>
            </a:pPr>
            <a:r>
              <a:rPr lang="en-US" sz="2800" b="1" dirty="0" smtClean="0">
                <a:solidFill>
                  <a:schemeClr val="tx2">
                    <a:lumMod val="50000"/>
                  </a:schemeClr>
                </a:solidFill>
              </a:rPr>
              <a:t>Mercury Program - Models</a:t>
            </a:r>
          </a:p>
          <a:p>
            <a:pPr marL="0" indent="0">
              <a:buNone/>
            </a:pPr>
            <a:endParaRPr lang="en-US" dirty="0">
              <a:solidFill>
                <a:schemeClr val="tx2">
                  <a:lumMod val="50000"/>
                </a:schemeClr>
              </a:solidFill>
            </a:endParaRPr>
          </a:p>
        </p:txBody>
      </p:sp>
      <p:sp>
        <p:nvSpPr>
          <p:cNvPr id="3" name="Footer Placeholder 2"/>
          <p:cNvSpPr>
            <a:spLocks noGrp="1"/>
          </p:cNvSpPr>
          <p:nvPr>
            <p:ph type="ftr" sz="quarter" idx="10"/>
          </p:nvPr>
        </p:nvSpPr>
        <p:spPr/>
        <p:txBody>
          <a:bodyPr/>
          <a:lstStyle/>
          <a:p>
            <a:r>
              <a:rPr lang="en-US" smtClean="0">
                <a:solidFill>
                  <a:prstClr val="white"/>
                </a:solidFill>
              </a:rPr>
              <a:t>ARL Science Review, June 21-23, 2016</a:t>
            </a:r>
            <a:endParaRPr lang="en-US" dirty="0">
              <a:solidFill>
                <a:prstClr val="white"/>
              </a:solidFill>
            </a:endParaRPr>
          </a:p>
        </p:txBody>
      </p:sp>
      <p:sp>
        <p:nvSpPr>
          <p:cNvPr id="4" name="Slide Number Placeholder 3"/>
          <p:cNvSpPr>
            <a:spLocks noGrp="1"/>
          </p:cNvSpPr>
          <p:nvPr>
            <p:ph type="sldNum" sz="quarter" idx="11"/>
          </p:nvPr>
        </p:nvSpPr>
        <p:spPr/>
        <p:txBody>
          <a:bodyPr/>
          <a:lstStyle/>
          <a:p>
            <a:fld id="{66CAC88C-31F3-4764-B964-B930D18D7C5C}" type="slidenum">
              <a:rPr lang="en-US" smtClean="0">
                <a:solidFill>
                  <a:prstClr val="white"/>
                </a:solidFill>
              </a:rPr>
              <a:pPr/>
              <a:t>9</a:t>
            </a:fld>
            <a:endParaRPr lang="en-US" dirty="0">
              <a:solidFill>
                <a:prstClr val="white"/>
              </a:solidFill>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962400"/>
            <a:ext cx="506015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546690" y="1516203"/>
            <a:ext cx="2747962" cy="2055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0490" y="1651294"/>
            <a:ext cx="2666779" cy="17761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1" name="Chart 10"/>
          <p:cNvGraphicFramePr/>
          <p:nvPr>
            <p:extLst>
              <p:ext uri="{D42A27DB-BD31-4B8C-83A1-F6EECF244321}">
                <p14:modId xmlns:p14="http://schemas.microsoft.com/office/powerpoint/2010/main" val="1631381041"/>
              </p:ext>
            </p:extLst>
          </p:nvPr>
        </p:nvGraphicFramePr>
        <p:xfrm>
          <a:off x="5521569" y="3962400"/>
          <a:ext cx="3352800" cy="273338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718531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Maggie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22141</TotalTime>
  <Words>1219</Words>
  <Application>Microsoft Office PowerPoint</Application>
  <PresentationFormat>On-screen Show (4:3)</PresentationFormat>
  <Paragraphs>220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MaggieK</vt:lpstr>
      <vt:lpstr>Atmospheric Chemistry and Deposition</vt:lpstr>
      <vt:lpstr>Atmospheric Chemistry and Deposition R&amp;D </vt:lpstr>
      <vt:lpstr>R&amp;D Goal Advance scientific understanding and predictive modeling capabilities of the emission, transport, chemical transformation, and air-surface exchange of air pollutants that impact human and ecosystem health </vt:lpstr>
      <vt:lpstr>R&amp;D Drivers</vt:lpstr>
      <vt:lpstr>Quality: Awards</vt:lpstr>
      <vt:lpstr>Quality: Publications</vt:lpstr>
      <vt:lpstr>Quality: Publications</vt:lpstr>
      <vt:lpstr>Quality:  Technology Transfer  </vt:lpstr>
      <vt:lpstr>Quality: Technology Transfer</vt:lpstr>
      <vt:lpstr>Relevance: Products and Information</vt:lpstr>
      <vt:lpstr>Relevance: International Assessment</vt:lpstr>
      <vt:lpstr>Relevance: Deposition Network</vt:lpstr>
      <vt:lpstr>PowerPoint Presentation</vt:lpstr>
      <vt:lpstr>Performance: Research Transitions</vt:lpstr>
      <vt:lpstr>Performance: Collaborations</vt:lpstr>
      <vt:lpstr>Atmospheric Chemistry and Deposition Presentations</vt:lpstr>
      <vt:lpstr>ACD E-Posters</vt:lpstr>
      <vt:lpstr>Atmospheric Chemistry and Deposition</vt:lpstr>
    </vt:vector>
  </TitlesOfParts>
  <Company>ARL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Kerchner</dc:creator>
  <cp:lastModifiedBy>Margaret Kerchner</cp:lastModifiedBy>
  <cp:revision>142</cp:revision>
  <dcterms:created xsi:type="dcterms:W3CDTF">2016-01-20T16:28:12Z</dcterms:created>
  <dcterms:modified xsi:type="dcterms:W3CDTF">2016-06-09T18:22:34Z</dcterms:modified>
</cp:coreProperties>
</file>